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70"/>
  </p:notesMasterIdLst>
  <p:sldIdLst>
    <p:sldId id="256" r:id="rId2"/>
    <p:sldId id="259" r:id="rId3"/>
    <p:sldId id="302" r:id="rId4"/>
    <p:sldId id="298" r:id="rId5"/>
    <p:sldId id="297" r:id="rId6"/>
    <p:sldId id="296" r:id="rId7"/>
    <p:sldId id="300" r:id="rId8"/>
    <p:sldId id="301" r:id="rId9"/>
    <p:sldId id="303" r:id="rId10"/>
    <p:sldId id="305" r:id="rId11"/>
    <p:sldId id="306" r:id="rId12"/>
    <p:sldId id="307" r:id="rId13"/>
    <p:sldId id="308" r:id="rId14"/>
    <p:sldId id="309" r:id="rId15"/>
    <p:sldId id="312" r:id="rId16"/>
    <p:sldId id="318" r:id="rId17"/>
    <p:sldId id="319" r:id="rId18"/>
    <p:sldId id="320" r:id="rId19"/>
    <p:sldId id="321" r:id="rId20"/>
    <p:sldId id="323" r:id="rId21"/>
    <p:sldId id="322" r:id="rId22"/>
    <p:sldId id="324" r:id="rId23"/>
    <p:sldId id="313" r:id="rId24"/>
    <p:sldId id="325" r:id="rId25"/>
    <p:sldId id="326" r:id="rId26"/>
    <p:sldId id="327" r:id="rId27"/>
    <p:sldId id="328" r:id="rId28"/>
    <p:sldId id="329" r:id="rId29"/>
    <p:sldId id="330" r:id="rId30"/>
    <p:sldId id="331" r:id="rId31"/>
    <p:sldId id="332" r:id="rId32"/>
    <p:sldId id="333" r:id="rId33"/>
    <p:sldId id="335" r:id="rId34"/>
    <p:sldId id="336" r:id="rId35"/>
    <p:sldId id="339" r:id="rId36"/>
    <p:sldId id="340" r:id="rId37"/>
    <p:sldId id="310" r:id="rId38"/>
    <p:sldId id="341" r:id="rId39"/>
    <p:sldId id="342" r:id="rId40"/>
    <p:sldId id="337" r:id="rId41"/>
    <p:sldId id="343" r:id="rId42"/>
    <p:sldId id="338" r:id="rId43"/>
    <p:sldId id="345" r:id="rId44"/>
    <p:sldId id="346" r:id="rId45"/>
    <p:sldId id="347" r:id="rId46"/>
    <p:sldId id="334" r:id="rId47"/>
    <p:sldId id="348" r:id="rId48"/>
    <p:sldId id="344" r:id="rId49"/>
    <p:sldId id="349" r:id="rId50"/>
    <p:sldId id="350" r:id="rId51"/>
    <p:sldId id="351" r:id="rId52"/>
    <p:sldId id="352" r:id="rId53"/>
    <p:sldId id="314" r:id="rId54"/>
    <p:sldId id="311" r:id="rId55"/>
    <p:sldId id="316" r:id="rId56"/>
    <p:sldId id="353" r:id="rId57"/>
    <p:sldId id="354" r:id="rId58"/>
    <p:sldId id="358" r:id="rId59"/>
    <p:sldId id="355" r:id="rId60"/>
    <p:sldId id="359" r:id="rId61"/>
    <p:sldId id="356" r:id="rId62"/>
    <p:sldId id="360" r:id="rId63"/>
    <p:sldId id="357" r:id="rId64"/>
    <p:sldId id="361" r:id="rId65"/>
    <p:sldId id="362" r:id="rId66"/>
    <p:sldId id="363" r:id="rId67"/>
    <p:sldId id="304" r:id="rId68"/>
    <p:sldId id="280" r:id="rId69"/>
  </p:sldIdLst>
  <p:sldSz cx="9144000" cy="5143500" type="screen16x9"/>
  <p:notesSz cx="6858000" cy="9144000"/>
  <p:embeddedFontLst>
    <p:embeddedFont>
      <p:font typeface="Calibri" panose="020F0502020204030204" pitchFamily="34" charset="0"/>
      <p:regular r:id="rId71"/>
      <p:bold r:id="rId72"/>
      <p:italic r:id="rId73"/>
      <p:boldItalic r:id="rId74"/>
    </p:embeddedFont>
    <p:embeddedFont>
      <p:font typeface="Roboto Slab" panose="020B0604020202020204" charset="0"/>
      <p:regular r:id="rId75"/>
      <p:bold r:id="rId76"/>
    </p:embeddedFont>
    <p:embeddedFont>
      <p:font typeface="Source Sans Pro" panose="020B050303040302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346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08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5831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416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‹N›</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archive.ics.uci.edu/ml/datasets/Adul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998794" y="1411950"/>
            <a:ext cx="7520391"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Income Classification Using Apache Spark and Machine Learning</a:t>
            </a:r>
            <a:endParaRPr sz="2800" dirty="0"/>
          </a:p>
        </p:txBody>
      </p:sp>
      <p:sp>
        <p:nvSpPr>
          <p:cNvPr id="2" name="TextBox 1">
            <a:extLst>
              <a:ext uri="{FF2B5EF4-FFF2-40B4-BE49-F238E27FC236}">
                <a16:creationId xmlns:a16="http://schemas.microsoft.com/office/drawing/2014/main" id="{19F091C1-B834-405E-885D-1292491988BE}"/>
              </a:ext>
            </a:extLst>
          </p:cNvPr>
          <p:cNvSpPr txBox="1"/>
          <p:nvPr/>
        </p:nvSpPr>
        <p:spPr>
          <a:xfrm>
            <a:off x="807244" y="3831127"/>
            <a:ext cx="2581040" cy="523220"/>
          </a:xfrm>
          <a:prstGeom prst="rect">
            <a:avLst/>
          </a:prstGeom>
          <a:noFill/>
        </p:spPr>
        <p:txBody>
          <a:bodyPr wrap="square" rtlCol="0">
            <a:spAutoFit/>
          </a:bodyPr>
          <a:lstStyle/>
          <a:p>
            <a:pPr algn="ctr"/>
            <a:r>
              <a:rPr lang="en-US" dirty="0">
                <a:solidFill>
                  <a:schemeClr val="tx2">
                    <a:lumMod val="25000"/>
                  </a:schemeClr>
                </a:solidFill>
                <a:latin typeface="Roboto Slab" panose="020B0604020202020204" charset="0"/>
                <a:ea typeface="Roboto Slab" panose="020B0604020202020204" charset="0"/>
              </a:rPr>
              <a:t>Mona </a:t>
            </a:r>
            <a:r>
              <a:rPr lang="en-US" dirty="0" err="1">
                <a:solidFill>
                  <a:schemeClr val="tx2">
                    <a:lumMod val="25000"/>
                  </a:schemeClr>
                </a:solidFill>
                <a:latin typeface="Roboto Slab" panose="020B0604020202020204" charset="0"/>
                <a:ea typeface="Roboto Slab" panose="020B0604020202020204" charset="0"/>
              </a:rPr>
              <a:t>Kashani</a:t>
            </a:r>
            <a:endParaRPr lang="en-US" dirty="0">
              <a:solidFill>
                <a:schemeClr val="tx2">
                  <a:lumMod val="25000"/>
                </a:schemeClr>
              </a:solidFill>
              <a:latin typeface="Roboto Slab" panose="020B0604020202020204" charset="0"/>
              <a:ea typeface="Roboto Slab" panose="020B0604020202020204" charset="0"/>
            </a:endParaRPr>
          </a:p>
          <a:p>
            <a:pPr algn="ctr"/>
            <a:endParaRPr lang="en-US" dirty="0">
              <a:solidFill>
                <a:schemeClr val="tx2">
                  <a:lumMod val="25000"/>
                </a:schemeClr>
              </a:solidFill>
              <a:latin typeface="Roboto Slab" panose="020B0604020202020204" charset="0"/>
              <a:ea typeface="Roboto Slab"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622569" y="418913"/>
            <a:ext cx="3543220" cy="418912"/>
          </a:xfrm>
        </p:spPr>
        <p:txBody>
          <a:bodyPr/>
          <a:lstStyle/>
          <a:p>
            <a:r>
              <a:rPr lang="en-US" sz="2400" dirty="0"/>
              <a:t>Dataframe Schema</a:t>
            </a:r>
          </a:p>
        </p:txBody>
      </p:sp>
      <p:pic>
        <p:nvPicPr>
          <p:cNvPr id="4" name="Picture 3">
            <a:extLst>
              <a:ext uri="{FF2B5EF4-FFF2-40B4-BE49-F238E27FC236}">
                <a16:creationId xmlns:a16="http://schemas.microsoft.com/office/drawing/2014/main" id="{4F9A3D93-3A68-47E0-81AA-249B425BB8A7}"/>
              </a:ext>
            </a:extLst>
          </p:cNvPr>
          <p:cNvPicPr>
            <a:picLocks noChangeAspect="1"/>
          </p:cNvPicPr>
          <p:nvPr/>
        </p:nvPicPr>
        <p:blipFill>
          <a:blip r:embed="rId2"/>
          <a:stretch>
            <a:fillRect/>
          </a:stretch>
        </p:blipFill>
        <p:spPr>
          <a:xfrm>
            <a:off x="1427904" y="1382352"/>
            <a:ext cx="2407754" cy="28561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11B70F5-7072-4536-92E3-52E680463C7F}"/>
              </a:ext>
            </a:extLst>
          </p:cNvPr>
          <p:cNvPicPr>
            <a:picLocks noChangeAspect="1"/>
          </p:cNvPicPr>
          <p:nvPr/>
        </p:nvPicPr>
        <p:blipFill>
          <a:blip r:embed="rId3"/>
          <a:stretch>
            <a:fillRect/>
          </a:stretch>
        </p:blipFill>
        <p:spPr>
          <a:xfrm>
            <a:off x="5152016" y="1382352"/>
            <a:ext cx="2378632" cy="28561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9157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4056439" y="129504"/>
            <a:ext cx="4119108" cy="554608"/>
          </a:xfrm>
        </p:spPr>
        <p:txBody>
          <a:bodyPr/>
          <a:lstStyle/>
          <a:p>
            <a:r>
              <a:rPr lang="en-US" sz="2400" dirty="0"/>
              <a:t>Fix test dataframe schema</a:t>
            </a:r>
          </a:p>
        </p:txBody>
      </p:sp>
      <p:pic>
        <p:nvPicPr>
          <p:cNvPr id="5" name="Picture 4">
            <a:extLst>
              <a:ext uri="{FF2B5EF4-FFF2-40B4-BE49-F238E27FC236}">
                <a16:creationId xmlns:a16="http://schemas.microsoft.com/office/drawing/2014/main" id="{86F70FF5-F738-4EE8-A7DE-A67D85F1768E}"/>
              </a:ext>
            </a:extLst>
          </p:cNvPr>
          <p:cNvPicPr>
            <a:picLocks noChangeAspect="1"/>
          </p:cNvPicPr>
          <p:nvPr/>
        </p:nvPicPr>
        <p:blipFill>
          <a:blip r:embed="rId2"/>
          <a:stretch>
            <a:fillRect/>
          </a:stretch>
        </p:blipFill>
        <p:spPr>
          <a:xfrm>
            <a:off x="1201239" y="653143"/>
            <a:ext cx="1613993" cy="248581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89BEE26-57F5-4C1D-8EBC-B4E43579C3A4}"/>
              </a:ext>
            </a:extLst>
          </p:cNvPr>
          <p:cNvPicPr>
            <a:picLocks noChangeAspect="1"/>
          </p:cNvPicPr>
          <p:nvPr/>
        </p:nvPicPr>
        <p:blipFill>
          <a:blip r:embed="rId3"/>
          <a:stretch>
            <a:fillRect/>
          </a:stretch>
        </p:blipFill>
        <p:spPr>
          <a:xfrm>
            <a:off x="3227706" y="1499977"/>
            <a:ext cx="4715055" cy="31711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0998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28870" y="315309"/>
            <a:ext cx="5048466" cy="414409"/>
          </a:xfrm>
        </p:spPr>
        <p:txBody>
          <a:bodyPr/>
          <a:lstStyle/>
          <a:p>
            <a:r>
              <a:rPr lang="en-US" sz="2400" dirty="0"/>
              <a:t>Merge train and test data frames</a:t>
            </a:r>
          </a:p>
        </p:txBody>
      </p:sp>
      <p:pic>
        <p:nvPicPr>
          <p:cNvPr id="4" name="Picture 3">
            <a:extLst>
              <a:ext uri="{FF2B5EF4-FFF2-40B4-BE49-F238E27FC236}">
                <a16:creationId xmlns:a16="http://schemas.microsoft.com/office/drawing/2014/main" id="{AC5FD48F-04B7-4F92-B42B-16CC9F0E11F4}"/>
              </a:ext>
            </a:extLst>
          </p:cNvPr>
          <p:cNvPicPr>
            <a:picLocks noChangeAspect="1"/>
          </p:cNvPicPr>
          <p:nvPr/>
        </p:nvPicPr>
        <p:blipFill>
          <a:blip r:embed="rId2"/>
          <a:stretch>
            <a:fillRect/>
          </a:stretch>
        </p:blipFill>
        <p:spPr>
          <a:xfrm>
            <a:off x="1249337" y="686476"/>
            <a:ext cx="2355768" cy="1139535"/>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12C8013-F92C-446B-A236-3FFDDC18DA66}"/>
              </a:ext>
            </a:extLst>
          </p:cNvPr>
          <p:cNvPicPr>
            <a:picLocks noChangeAspect="1"/>
          </p:cNvPicPr>
          <p:nvPr/>
        </p:nvPicPr>
        <p:blipFill>
          <a:blip r:embed="rId3"/>
          <a:stretch>
            <a:fillRect/>
          </a:stretch>
        </p:blipFill>
        <p:spPr>
          <a:xfrm>
            <a:off x="3861858" y="1256243"/>
            <a:ext cx="1074295" cy="301280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CCF6D35-F1F7-4591-9DFC-020A62DC5FAB}"/>
              </a:ext>
            </a:extLst>
          </p:cNvPr>
          <p:cNvPicPr>
            <a:picLocks noChangeAspect="1"/>
          </p:cNvPicPr>
          <p:nvPr/>
        </p:nvPicPr>
        <p:blipFill>
          <a:blip r:embed="rId4"/>
          <a:stretch>
            <a:fillRect/>
          </a:stretch>
        </p:blipFill>
        <p:spPr>
          <a:xfrm>
            <a:off x="5282143" y="1629104"/>
            <a:ext cx="2612520" cy="32950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3520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703648" y="261256"/>
            <a:ext cx="5156572" cy="432427"/>
          </a:xfrm>
        </p:spPr>
        <p:txBody>
          <a:bodyPr/>
          <a:lstStyle/>
          <a:p>
            <a:r>
              <a:rPr lang="en-US" sz="2400" dirty="0"/>
              <a:t>Numerical Columns Summary</a:t>
            </a:r>
          </a:p>
        </p:txBody>
      </p:sp>
      <p:pic>
        <p:nvPicPr>
          <p:cNvPr id="6" name="Picture 5">
            <a:extLst>
              <a:ext uri="{FF2B5EF4-FFF2-40B4-BE49-F238E27FC236}">
                <a16:creationId xmlns:a16="http://schemas.microsoft.com/office/drawing/2014/main" id="{0B2C937B-E69A-4978-AD2F-DF6946BC365D}"/>
              </a:ext>
            </a:extLst>
          </p:cNvPr>
          <p:cNvPicPr>
            <a:picLocks noChangeAspect="1"/>
          </p:cNvPicPr>
          <p:nvPr/>
        </p:nvPicPr>
        <p:blipFill>
          <a:blip r:embed="rId2"/>
          <a:stretch>
            <a:fillRect/>
          </a:stretch>
        </p:blipFill>
        <p:spPr>
          <a:xfrm>
            <a:off x="876112" y="2044581"/>
            <a:ext cx="7040430" cy="1720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12477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1754794"/>
            <a:ext cx="599439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3.</a:t>
            </a:r>
            <a:endParaRPr sz="6000" dirty="0">
              <a:solidFill>
                <a:schemeClr val="accent4"/>
              </a:solidFill>
            </a:endParaRPr>
          </a:p>
          <a:p>
            <a:pPr marL="0" lvl="0" indent="0" algn="l" rtl="0">
              <a:spcBef>
                <a:spcPts val="0"/>
              </a:spcBef>
              <a:spcAft>
                <a:spcPts val="0"/>
              </a:spcAft>
              <a:buNone/>
            </a:pPr>
            <a:r>
              <a:rPr lang="en-US" dirty="0"/>
              <a:t>Data Cleaning</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843342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883826" y="256752"/>
            <a:ext cx="5048466" cy="414409"/>
          </a:xfrm>
        </p:spPr>
        <p:txBody>
          <a:bodyPr/>
          <a:lstStyle/>
          <a:p>
            <a:r>
              <a:rPr lang="en-US" sz="2400" dirty="0"/>
              <a:t>Get column distinct values</a:t>
            </a:r>
          </a:p>
        </p:txBody>
      </p:sp>
      <p:pic>
        <p:nvPicPr>
          <p:cNvPr id="4" name="Picture 3">
            <a:extLst>
              <a:ext uri="{FF2B5EF4-FFF2-40B4-BE49-F238E27FC236}">
                <a16:creationId xmlns:a16="http://schemas.microsoft.com/office/drawing/2014/main" id="{0063A563-87C9-4706-BC6A-9679113D74F4}"/>
              </a:ext>
            </a:extLst>
          </p:cNvPr>
          <p:cNvPicPr>
            <a:picLocks noChangeAspect="1"/>
          </p:cNvPicPr>
          <p:nvPr/>
        </p:nvPicPr>
        <p:blipFill>
          <a:blip r:embed="rId2"/>
          <a:stretch>
            <a:fillRect/>
          </a:stretch>
        </p:blipFill>
        <p:spPr>
          <a:xfrm>
            <a:off x="1445724" y="1116416"/>
            <a:ext cx="5527139" cy="31231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1229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883826" y="256752"/>
            <a:ext cx="5048466" cy="414409"/>
          </a:xfrm>
        </p:spPr>
        <p:txBody>
          <a:bodyPr/>
          <a:lstStyle/>
          <a:p>
            <a:r>
              <a:rPr lang="en-US" sz="2400" dirty="0"/>
              <a:t>Get column distinct values</a:t>
            </a:r>
          </a:p>
        </p:txBody>
      </p:sp>
      <p:pic>
        <p:nvPicPr>
          <p:cNvPr id="4" name="Picture 3">
            <a:extLst>
              <a:ext uri="{FF2B5EF4-FFF2-40B4-BE49-F238E27FC236}">
                <a16:creationId xmlns:a16="http://schemas.microsoft.com/office/drawing/2014/main" id="{0063A563-87C9-4706-BC6A-9679113D74F4}"/>
              </a:ext>
            </a:extLst>
          </p:cNvPr>
          <p:cNvPicPr>
            <a:picLocks noChangeAspect="1"/>
          </p:cNvPicPr>
          <p:nvPr/>
        </p:nvPicPr>
        <p:blipFill>
          <a:blip r:embed="rId2"/>
          <a:stretch>
            <a:fillRect/>
          </a:stretch>
        </p:blipFill>
        <p:spPr>
          <a:xfrm>
            <a:off x="738529" y="828132"/>
            <a:ext cx="4266102" cy="241055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E577EC5-659B-44F1-A52D-803F98FBABD4}"/>
              </a:ext>
            </a:extLst>
          </p:cNvPr>
          <p:cNvPicPr>
            <a:picLocks noChangeAspect="1"/>
          </p:cNvPicPr>
          <p:nvPr/>
        </p:nvPicPr>
        <p:blipFill>
          <a:blip r:embed="rId3"/>
          <a:stretch>
            <a:fillRect/>
          </a:stretch>
        </p:blipFill>
        <p:spPr>
          <a:xfrm>
            <a:off x="5121540" y="3111757"/>
            <a:ext cx="3047302" cy="15459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460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883826" y="256752"/>
            <a:ext cx="5048466" cy="414409"/>
          </a:xfrm>
        </p:spPr>
        <p:txBody>
          <a:bodyPr/>
          <a:lstStyle/>
          <a:p>
            <a:r>
              <a:rPr lang="en-US" sz="2400" dirty="0"/>
              <a:t>Handling data frame null values</a:t>
            </a:r>
          </a:p>
        </p:txBody>
      </p:sp>
      <p:pic>
        <p:nvPicPr>
          <p:cNvPr id="6" name="Picture 5">
            <a:extLst>
              <a:ext uri="{FF2B5EF4-FFF2-40B4-BE49-F238E27FC236}">
                <a16:creationId xmlns:a16="http://schemas.microsoft.com/office/drawing/2014/main" id="{CE5033DD-F91B-476E-BD64-03B9B5E53605}"/>
              </a:ext>
            </a:extLst>
          </p:cNvPr>
          <p:cNvPicPr>
            <a:picLocks noChangeAspect="1"/>
          </p:cNvPicPr>
          <p:nvPr/>
        </p:nvPicPr>
        <p:blipFill>
          <a:blip r:embed="rId2"/>
          <a:stretch>
            <a:fillRect/>
          </a:stretch>
        </p:blipFill>
        <p:spPr>
          <a:xfrm>
            <a:off x="1076128" y="992804"/>
            <a:ext cx="3541343" cy="180924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8D2E05C6-337E-4550-A47A-AA1D7C80F751}"/>
              </a:ext>
            </a:extLst>
          </p:cNvPr>
          <p:cNvPicPr>
            <a:picLocks noChangeAspect="1"/>
          </p:cNvPicPr>
          <p:nvPr/>
        </p:nvPicPr>
        <p:blipFill>
          <a:blip r:embed="rId3"/>
          <a:stretch>
            <a:fillRect/>
          </a:stretch>
        </p:blipFill>
        <p:spPr>
          <a:xfrm>
            <a:off x="4887311" y="1898685"/>
            <a:ext cx="3239120" cy="2988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18585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621566" y="256752"/>
            <a:ext cx="5324240" cy="414409"/>
          </a:xfrm>
        </p:spPr>
        <p:txBody>
          <a:bodyPr/>
          <a:lstStyle/>
          <a:p>
            <a:br>
              <a:rPr lang="en-US" sz="2400" dirty="0"/>
            </a:br>
            <a:r>
              <a:rPr lang="en-US" sz="2400" dirty="0"/>
              <a:t>Strip values of categorical columns</a:t>
            </a:r>
          </a:p>
        </p:txBody>
      </p:sp>
      <p:pic>
        <p:nvPicPr>
          <p:cNvPr id="4" name="Picture 3">
            <a:extLst>
              <a:ext uri="{FF2B5EF4-FFF2-40B4-BE49-F238E27FC236}">
                <a16:creationId xmlns:a16="http://schemas.microsoft.com/office/drawing/2014/main" id="{BAA2A3D8-DDFC-4999-B7C4-8E3C435AC65F}"/>
              </a:ext>
            </a:extLst>
          </p:cNvPr>
          <p:cNvPicPr>
            <a:picLocks noChangeAspect="1"/>
          </p:cNvPicPr>
          <p:nvPr/>
        </p:nvPicPr>
        <p:blipFill>
          <a:blip r:embed="rId2"/>
          <a:stretch>
            <a:fillRect/>
          </a:stretch>
        </p:blipFill>
        <p:spPr>
          <a:xfrm>
            <a:off x="2189458" y="1347538"/>
            <a:ext cx="4765084" cy="24437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934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621566" y="256752"/>
            <a:ext cx="5324240" cy="414409"/>
          </a:xfrm>
        </p:spPr>
        <p:txBody>
          <a:bodyPr/>
          <a:lstStyle/>
          <a:p>
            <a:br>
              <a:rPr lang="en-US" sz="2400" dirty="0"/>
            </a:br>
            <a:r>
              <a:rPr lang="en-US" sz="2400" dirty="0"/>
              <a:t>Show dataframe null values</a:t>
            </a:r>
          </a:p>
        </p:txBody>
      </p:sp>
      <p:pic>
        <p:nvPicPr>
          <p:cNvPr id="5" name="Picture 4">
            <a:extLst>
              <a:ext uri="{FF2B5EF4-FFF2-40B4-BE49-F238E27FC236}">
                <a16:creationId xmlns:a16="http://schemas.microsoft.com/office/drawing/2014/main" id="{093EB573-F5DD-40CD-B54B-766D13FC0439}"/>
              </a:ext>
            </a:extLst>
          </p:cNvPr>
          <p:cNvPicPr>
            <a:picLocks noChangeAspect="1"/>
          </p:cNvPicPr>
          <p:nvPr/>
        </p:nvPicPr>
        <p:blipFill>
          <a:blip r:embed="rId2"/>
          <a:stretch>
            <a:fillRect/>
          </a:stretch>
        </p:blipFill>
        <p:spPr>
          <a:xfrm>
            <a:off x="613480" y="590805"/>
            <a:ext cx="1728870" cy="321423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8F63D849-DCAC-4C16-B13E-ECFD1BAC7B24}"/>
              </a:ext>
            </a:extLst>
          </p:cNvPr>
          <p:cNvPicPr>
            <a:picLocks noChangeAspect="1"/>
          </p:cNvPicPr>
          <p:nvPr/>
        </p:nvPicPr>
        <p:blipFill>
          <a:blip r:embed="rId3"/>
          <a:stretch>
            <a:fillRect/>
          </a:stretch>
        </p:blipFill>
        <p:spPr>
          <a:xfrm>
            <a:off x="2722969" y="2159221"/>
            <a:ext cx="3522381" cy="98164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268765AB-F972-43F8-B5F1-378CD3894796}"/>
              </a:ext>
            </a:extLst>
          </p:cNvPr>
          <p:cNvPicPr>
            <a:picLocks noChangeAspect="1"/>
          </p:cNvPicPr>
          <p:nvPr/>
        </p:nvPicPr>
        <p:blipFill>
          <a:blip r:embed="rId4"/>
          <a:stretch>
            <a:fillRect/>
          </a:stretch>
        </p:blipFill>
        <p:spPr>
          <a:xfrm>
            <a:off x="6625969" y="1650153"/>
            <a:ext cx="1732848" cy="3307715"/>
          </a:xfrm>
          <a:prstGeom prst="rect">
            <a:avLst/>
          </a:prstGeom>
          <a:ln>
            <a:noFill/>
          </a:ln>
          <a:effectLst>
            <a:outerShdw blurRad="292100" dist="139700" dir="2700000" algn="tl" rotWithShape="0">
              <a:srgbClr val="333333">
                <a:alpha val="65000"/>
              </a:srgbClr>
            </a:outerShdw>
          </a:effectLst>
        </p:spPr>
      </p:pic>
      <p:grpSp>
        <p:nvGrpSpPr>
          <p:cNvPr id="26" name="Google Shape;1231;p49">
            <a:extLst>
              <a:ext uri="{FF2B5EF4-FFF2-40B4-BE49-F238E27FC236}">
                <a16:creationId xmlns:a16="http://schemas.microsoft.com/office/drawing/2014/main" id="{CCD5A421-B258-4DB0-B200-F1AE67A03FD2}"/>
              </a:ext>
            </a:extLst>
          </p:cNvPr>
          <p:cNvGrpSpPr/>
          <p:nvPr/>
        </p:nvGrpSpPr>
        <p:grpSpPr>
          <a:xfrm>
            <a:off x="1197088" y="3955026"/>
            <a:ext cx="460705" cy="491455"/>
            <a:chOff x="9901824" y="937343"/>
            <a:chExt cx="744273" cy="793950"/>
          </a:xfrm>
        </p:grpSpPr>
        <p:grpSp>
          <p:nvGrpSpPr>
            <p:cNvPr id="27" name="Google Shape;1232;p49">
              <a:extLst>
                <a:ext uri="{FF2B5EF4-FFF2-40B4-BE49-F238E27FC236}">
                  <a16:creationId xmlns:a16="http://schemas.microsoft.com/office/drawing/2014/main" id="{69F1C2AD-2D72-4ADB-98F3-FAEDD2881C60}"/>
                </a:ext>
              </a:extLst>
            </p:cNvPr>
            <p:cNvGrpSpPr/>
            <p:nvPr/>
          </p:nvGrpSpPr>
          <p:grpSpPr>
            <a:xfrm>
              <a:off x="9901824" y="937343"/>
              <a:ext cx="744273" cy="793950"/>
              <a:chOff x="9901824" y="937343"/>
              <a:chExt cx="744273" cy="793950"/>
            </a:xfrm>
          </p:grpSpPr>
          <p:sp>
            <p:nvSpPr>
              <p:cNvPr id="34" name="Google Shape;1233;p49">
                <a:extLst>
                  <a:ext uri="{FF2B5EF4-FFF2-40B4-BE49-F238E27FC236}">
                    <a16:creationId xmlns:a16="http://schemas.microsoft.com/office/drawing/2014/main" id="{4A4EFFF4-E998-4BA2-ABC0-B542D38CE67C}"/>
                  </a:ext>
                </a:extLst>
              </p:cNvPr>
              <p:cNvSpPr/>
              <p:nvPr/>
            </p:nvSpPr>
            <p:spPr>
              <a:xfrm>
                <a:off x="10463799" y="1043794"/>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5" name="Google Shape;1234;p49">
                <a:extLst>
                  <a:ext uri="{FF2B5EF4-FFF2-40B4-BE49-F238E27FC236}">
                    <a16:creationId xmlns:a16="http://schemas.microsoft.com/office/drawing/2014/main" id="{1E0FA1EF-D2E2-4905-BB41-A11EAFD7827D}"/>
                  </a:ext>
                </a:extLst>
              </p:cNvPr>
              <p:cNvSpPr/>
              <p:nvPr/>
            </p:nvSpPr>
            <p:spPr>
              <a:xfrm>
                <a:off x="10546077" y="1303491"/>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6" name="Google Shape;1235;p49">
                <a:extLst>
                  <a:ext uri="{FF2B5EF4-FFF2-40B4-BE49-F238E27FC236}">
                    <a16:creationId xmlns:a16="http://schemas.microsoft.com/office/drawing/2014/main" id="{B492B98F-BD2D-45C4-9B3F-4E2DDE9E59B3}"/>
                  </a:ext>
                </a:extLst>
              </p:cNvPr>
              <p:cNvSpPr/>
              <p:nvPr/>
            </p:nvSpPr>
            <p:spPr>
              <a:xfrm>
                <a:off x="10463799" y="1499539"/>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7" name="Google Shape;1236;p49">
                <a:extLst>
                  <a:ext uri="{FF2B5EF4-FFF2-40B4-BE49-F238E27FC236}">
                    <a16:creationId xmlns:a16="http://schemas.microsoft.com/office/drawing/2014/main" id="{1C9CAD7A-CACA-4925-A628-3D6238D9D11E}"/>
                  </a:ext>
                </a:extLst>
              </p:cNvPr>
              <p:cNvSpPr/>
              <p:nvPr/>
            </p:nvSpPr>
            <p:spPr>
              <a:xfrm>
                <a:off x="10008275" y="1500204"/>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8" name="Google Shape;1237;p49">
                <a:extLst>
                  <a:ext uri="{FF2B5EF4-FFF2-40B4-BE49-F238E27FC236}">
                    <a16:creationId xmlns:a16="http://schemas.microsoft.com/office/drawing/2014/main" id="{81E8930C-7DB6-42F4-BE45-3E52935FC8CF}"/>
                  </a:ext>
                </a:extLst>
              </p:cNvPr>
              <p:cNvSpPr/>
              <p:nvPr/>
            </p:nvSpPr>
            <p:spPr>
              <a:xfrm>
                <a:off x="9901824" y="1303934"/>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9" name="Google Shape;1238;p49">
                <a:extLst>
                  <a:ext uri="{FF2B5EF4-FFF2-40B4-BE49-F238E27FC236}">
                    <a16:creationId xmlns:a16="http://schemas.microsoft.com/office/drawing/2014/main" id="{174FF786-AB6D-4C2D-BF6E-3475C9494E66}"/>
                  </a:ext>
                </a:extLst>
              </p:cNvPr>
              <p:cNvSpPr/>
              <p:nvPr/>
            </p:nvSpPr>
            <p:spPr>
              <a:xfrm>
                <a:off x="10008275" y="1044237"/>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0" name="Google Shape;1239;p49">
                <a:extLst>
                  <a:ext uri="{FF2B5EF4-FFF2-40B4-BE49-F238E27FC236}">
                    <a16:creationId xmlns:a16="http://schemas.microsoft.com/office/drawing/2014/main" id="{73974FBF-2150-4425-9FA4-C5615960491E}"/>
                  </a:ext>
                </a:extLst>
              </p:cNvPr>
              <p:cNvSpPr/>
              <p:nvPr/>
            </p:nvSpPr>
            <p:spPr>
              <a:xfrm>
                <a:off x="10267751" y="937343"/>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1" name="Google Shape;1240;p49">
                <a:extLst>
                  <a:ext uri="{FF2B5EF4-FFF2-40B4-BE49-F238E27FC236}">
                    <a16:creationId xmlns:a16="http://schemas.microsoft.com/office/drawing/2014/main" id="{76A7578D-2CFB-4E9D-B812-1CCD0AB6FEE5}"/>
                  </a:ext>
                </a:extLst>
              </p:cNvPr>
              <p:cNvSpPr/>
              <p:nvPr/>
            </p:nvSpPr>
            <p:spPr>
              <a:xfrm>
                <a:off x="10183698" y="1629498"/>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2" name="Google Shape;1241;p49">
                <a:extLst>
                  <a:ext uri="{FF2B5EF4-FFF2-40B4-BE49-F238E27FC236}">
                    <a16:creationId xmlns:a16="http://schemas.microsoft.com/office/drawing/2014/main" id="{AC7AEECD-3BB0-4201-9174-5DCD335E3DE4}"/>
                  </a:ext>
                </a:extLst>
              </p:cNvPr>
              <p:cNvSpPr/>
              <p:nvPr/>
            </p:nvSpPr>
            <p:spPr>
              <a:xfrm>
                <a:off x="10188356" y="1667865"/>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43" name="Google Shape;1242;p49">
                <a:extLst>
                  <a:ext uri="{FF2B5EF4-FFF2-40B4-BE49-F238E27FC236}">
                    <a16:creationId xmlns:a16="http://schemas.microsoft.com/office/drawing/2014/main" id="{B2B70E63-2E66-43FB-9B88-FF04D47050C2}"/>
                  </a:ext>
                </a:extLst>
              </p:cNvPr>
              <p:cNvSpPr/>
              <p:nvPr/>
            </p:nvSpPr>
            <p:spPr>
              <a:xfrm>
                <a:off x="10212751" y="1705567"/>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28" name="Google Shape;1243;p49">
              <a:extLst>
                <a:ext uri="{FF2B5EF4-FFF2-40B4-BE49-F238E27FC236}">
                  <a16:creationId xmlns:a16="http://schemas.microsoft.com/office/drawing/2014/main" id="{C45D307C-C05D-438F-96B7-0CF2DF70FDF7}"/>
                </a:ext>
              </a:extLst>
            </p:cNvPr>
            <p:cNvSpPr/>
            <p:nvPr/>
          </p:nvSpPr>
          <p:spPr>
            <a:xfrm>
              <a:off x="10047751" y="1220548"/>
              <a:ext cx="217117" cy="205362"/>
            </a:xfrm>
            <a:custGeom>
              <a:avLst/>
              <a:gdLst/>
              <a:ahLst/>
              <a:cxnLst/>
              <a:rect l="l" t="t" r="r" b="b"/>
              <a:pathLst>
                <a:path w="380" h="359" extrusionOk="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9" name="Google Shape;1244;p49">
              <a:extLst>
                <a:ext uri="{FF2B5EF4-FFF2-40B4-BE49-F238E27FC236}">
                  <a16:creationId xmlns:a16="http://schemas.microsoft.com/office/drawing/2014/main" id="{7B88B12A-B1FB-4478-A8C9-434A4EEC29AF}"/>
                </a:ext>
              </a:extLst>
            </p:cNvPr>
            <p:cNvSpPr/>
            <p:nvPr/>
          </p:nvSpPr>
          <p:spPr>
            <a:xfrm>
              <a:off x="10063053" y="1080830"/>
              <a:ext cx="205806" cy="250604"/>
            </a:xfrm>
            <a:custGeom>
              <a:avLst/>
              <a:gdLst/>
              <a:ahLst/>
              <a:cxnLst/>
              <a:rect l="l" t="t" r="r" b="b"/>
              <a:pathLst>
                <a:path w="360" h="438" extrusionOk="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0" name="Google Shape;1245;p49">
              <a:extLst>
                <a:ext uri="{FF2B5EF4-FFF2-40B4-BE49-F238E27FC236}">
                  <a16:creationId xmlns:a16="http://schemas.microsoft.com/office/drawing/2014/main" id="{3379D9A6-D56E-4909-A936-95AA3427FAB9}"/>
                </a:ext>
              </a:extLst>
            </p:cNvPr>
            <p:cNvSpPr/>
            <p:nvPr/>
          </p:nvSpPr>
          <p:spPr>
            <a:xfrm>
              <a:off x="10276400" y="1080830"/>
              <a:ext cx="208024" cy="250604"/>
            </a:xfrm>
            <a:custGeom>
              <a:avLst/>
              <a:gdLst/>
              <a:ahLst/>
              <a:cxnLst/>
              <a:rect l="l" t="t" r="r" b="b"/>
              <a:pathLst>
                <a:path w="364" h="438" extrusionOk="0">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1" name="Google Shape;1246;p49">
              <a:extLst>
                <a:ext uri="{FF2B5EF4-FFF2-40B4-BE49-F238E27FC236}">
                  <a16:creationId xmlns:a16="http://schemas.microsoft.com/office/drawing/2014/main" id="{2C24270A-2FD6-4373-96D9-5CF3DE5F0A8A}"/>
                </a:ext>
              </a:extLst>
            </p:cNvPr>
            <p:cNvSpPr/>
            <p:nvPr/>
          </p:nvSpPr>
          <p:spPr>
            <a:xfrm>
              <a:off x="10280392" y="1218773"/>
              <a:ext cx="219334" cy="208689"/>
            </a:xfrm>
            <a:custGeom>
              <a:avLst/>
              <a:gdLst/>
              <a:ahLst/>
              <a:cxnLst/>
              <a:rect l="l" t="t" r="r" b="b"/>
              <a:pathLst>
                <a:path w="384" h="365" extrusionOk="0">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2" name="Google Shape;1247;p49">
              <a:extLst>
                <a:ext uri="{FF2B5EF4-FFF2-40B4-BE49-F238E27FC236}">
                  <a16:creationId xmlns:a16="http://schemas.microsoft.com/office/drawing/2014/main" id="{EEA92F7C-AE05-4953-882C-55E76CD4FDF6}"/>
                </a:ext>
              </a:extLst>
            </p:cNvPr>
            <p:cNvSpPr/>
            <p:nvPr/>
          </p:nvSpPr>
          <p:spPr>
            <a:xfrm>
              <a:off x="10116279" y="1345184"/>
              <a:ext cx="152580" cy="267681"/>
            </a:xfrm>
            <a:custGeom>
              <a:avLst/>
              <a:gdLst/>
              <a:ahLst/>
              <a:cxnLst/>
              <a:rect l="l" t="t" r="r" b="b"/>
              <a:pathLst>
                <a:path w="267" h="468" extrusionOk="0">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33" name="Google Shape;1248;p49">
              <a:extLst>
                <a:ext uri="{FF2B5EF4-FFF2-40B4-BE49-F238E27FC236}">
                  <a16:creationId xmlns:a16="http://schemas.microsoft.com/office/drawing/2014/main" id="{138E2612-66A7-40C1-9F93-9D8314C2CCED}"/>
                </a:ext>
              </a:extLst>
            </p:cNvPr>
            <p:cNvSpPr/>
            <p:nvPr/>
          </p:nvSpPr>
          <p:spPr>
            <a:xfrm>
              <a:off x="10276400" y="1345184"/>
              <a:ext cx="154798" cy="267681"/>
            </a:xfrm>
            <a:custGeom>
              <a:avLst/>
              <a:gdLst/>
              <a:ahLst/>
              <a:cxnLst/>
              <a:rect l="l" t="t" r="r" b="b"/>
              <a:pathLst>
                <a:path w="271" h="468" extrusionOk="0">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
        <p:nvSpPr>
          <p:cNvPr id="3" name="Arrow: Curved Down 2">
            <a:extLst>
              <a:ext uri="{FF2B5EF4-FFF2-40B4-BE49-F238E27FC236}">
                <a16:creationId xmlns:a16="http://schemas.microsoft.com/office/drawing/2014/main" id="{D27C742E-075D-48EA-A93A-C1456F374E62}"/>
              </a:ext>
            </a:extLst>
          </p:cNvPr>
          <p:cNvSpPr/>
          <p:nvPr/>
        </p:nvSpPr>
        <p:spPr>
          <a:xfrm rot="756927">
            <a:off x="2451797" y="1490014"/>
            <a:ext cx="1185049" cy="48197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Arrow: Curved Down 43">
            <a:extLst>
              <a:ext uri="{FF2B5EF4-FFF2-40B4-BE49-F238E27FC236}">
                <a16:creationId xmlns:a16="http://schemas.microsoft.com/office/drawing/2014/main" id="{0720A536-9A91-4E83-92BE-82A3C24F48E3}"/>
              </a:ext>
            </a:extLst>
          </p:cNvPr>
          <p:cNvSpPr/>
          <p:nvPr/>
        </p:nvSpPr>
        <p:spPr>
          <a:xfrm rot="20234241">
            <a:off x="5494943" y="1410876"/>
            <a:ext cx="1185049" cy="48197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48131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1.</a:t>
            </a:r>
            <a:endParaRPr sz="6000" dirty="0">
              <a:solidFill>
                <a:schemeClr val="accent4"/>
              </a:solidFill>
            </a:endParaRPr>
          </a:p>
          <a:p>
            <a:pPr marL="0" lvl="0" indent="0" algn="l" rtl="0">
              <a:spcBef>
                <a:spcPts val="0"/>
              </a:spcBef>
              <a:spcAft>
                <a:spcPts val="0"/>
              </a:spcAft>
              <a:buNone/>
            </a:pPr>
            <a:r>
              <a:rPr lang="en" dirty="0"/>
              <a:t>Introduction</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621566" y="256752"/>
            <a:ext cx="5324240" cy="414409"/>
          </a:xfrm>
        </p:spPr>
        <p:txBody>
          <a:bodyPr/>
          <a:lstStyle/>
          <a:p>
            <a:br>
              <a:rPr lang="en-US" sz="2400" dirty="0"/>
            </a:br>
            <a:r>
              <a:rPr lang="en-US" sz="2400" dirty="0"/>
              <a:t>Drop dataframe null values</a:t>
            </a:r>
          </a:p>
        </p:txBody>
      </p:sp>
      <p:pic>
        <p:nvPicPr>
          <p:cNvPr id="4" name="Picture 3">
            <a:extLst>
              <a:ext uri="{FF2B5EF4-FFF2-40B4-BE49-F238E27FC236}">
                <a16:creationId xmlns:a16="http://schemas.microsoft.com/office/drawing/2014/main" id="{DEF95BD0-3FE9-4753-A989-932DC469E281}"/>
              </a:ext>
            </a:extLst>
          </p:cNvPr>
          <p:cNvPicPr>
            <a:picLocks noChangeAspect="1"/>
          </p:cNvPicPr>
          <p:nvPr/>
        </p:nvPicPr>
        <p:blipFill>
          <a:blip r:embed="rId2"/>
          <a:stretch>
            <a:fillRect/>
          </a:stretch>
        </p:blipFill>
        <p:spPr>
          <a:xfrm>
            <a:off x="920668" y="1024239"/>
            <a:ext cx="2615012" cy="54696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23AB117-B630-46DD-BD87-FC98CA1F89F7}"/>
              </a:ext>
            </a:extLst>
          </p:cNvPr>
          <p:cNvPicPr>
            <a:picLocks noChangeAspect="1"/>
          </p:cNvPicPr>
          <p:nvPr/>
        </p:nvPicPr>
        <p:blipFill>
          <a:blip r:embed="rId3"/>
          <a:stretch>
            <a:fillRect/>
          </a:stretch>
        </p:blipFill>
        <p:spPr>
          <a:xfrm>
            <a:off x="6173844" y="826876"/>
            <a:ext cx="1857362" cy="3489748"/>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CD2D2488-4ED9-4CD1-92C0-5F7AA1AB4A85}"/>
              </a:ext>
            </a:extLst>
          </p:cNvPr>
          <p:cNvPicPr>
            <a:picLocks noChangeAspect="1"/>
          </p:cNvPicPr>
          <p:nvPr/>
        </p:nvPicPr>
        <p:blipFill>
          <a:blip r:embed="rId4"/>
          <a:stretch>
            <a:fillRect/>
          </a:stretch>
        </p:blipFill>
        <p:spPr>
          <a:xfrm>
            <a:off x="3249227" y="3860812"/>
            <a:ext cx="2125413" cy="911623"/>
          </a:xfrm>
          <a:prstGeom prst="rect">
            <a:avLst/>
          </a:prstGeom>
          <a:ln>
            <a:noFill/>
          </a:ln>
          <a:effectLst>
            <a:outerShdw blurRad="292100" dist="139700" dir="2700000" algn="tl" rotWithShape="0">
              <a:srgbClr val="333333">
                <a:alpha val="65000"/>
              </a:srgbClr>
            </a:outerShdw>
          </a:effectLst>
        </p:spPr>
      </p:pic>
      <p:cxnSp>
        <p:nvCxnSpPr>
          <p:cNvPr id="5" name="Connector: Elbow 4">
            <a:extLst>
              <a:ext uri="{FF2B5EF4-FFF2-40B4-BE49-F238E27FC236}">
                <a16:creationId xmlns:a16="http://schemas.microsoft.com/office/drawing/2014/main" id="{3B43BED2-8B90-4684-AC0E-ACA5B16BAE65}"/>
              </a:ext>
            </a:extLst>
          </p:cNvPr>
          <p:cNvCxnSpPr>
            <a:stCxn id="4" idx="3"/>
            <a:endCxn id="12" idx="1"/>
          </p:cNvCxnSpPr>
          <p:nvPr/>
        </p:nvCxnSpPr>
        <p:spPr>
          <a:xfrm>
            <a:off x="3535680" y="1297721"/>
            <a:ext cx="2638164" cy="1274029"/>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 name="Connector: Elbow 7">
            <a:extLst>
              <a:ext uri="{FF2B5EF4-FFF2-40B4-BE49-F238E27FC236}">
                <a16:creationId xmlns:a16="http://schemas.microsoft.com/office/drawing/2014/main" id="{5D0D86B8-2212-45C0-AE1F-C5755B85B91B}"/>
              </a:ext>
            </a:extLst>
          </p:cNvPr>
          <p:cNvCxnSpPr>
            <a:stCxn id="4" idx="2"/>
            <a:endCxn id="15" idx="1"/>
          </p:cNvCxnSpPr>
          <p:nvPr/>
        </p:nvCxnSpPr>
        <p:spPr>
          <a:xfrm rot="16200000" flipH="1">
            <a:off x="1365990" y="2433386"/>
            <a:ext cx="2745421" cy="1021053"/>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942675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621566" y="256752"/>
            <a:ext cx="5324240" cy="414409"/>
          </a:xfrm>
        </p:spPr>
        <p:txBody>
          <a:bodyPr/>
          <a:lstStyle/>
          <a:p>
            <a:br>
              <a:rPr lang="en-US" sz="2400" dirty="0"/>
            </a:br>
            <a:r>
              <a:rPr lang="en-US" sz="2400" dirty="0"/>
              <a:t>Histogram function</a:t>
            </a:r>
          </a:p>
        </p:txBody>
      </p:sp>
      <p:pic>
        <p:nvPicPr>
          <p:cNvPr id="4" name="Picture 3">
            <a:extLst>
              <a:ext uri="{FF2B5EF4-FFF2-40B4-BE49-F238E27FC236}">
                <a16:creationId xmlns:a16="http://schemas.microsoft.com/office/drawing/2014/main" id="{BCCAFAFB-064B-4825-A6A3-199A4D157F0E}"/>
              </a:ext>
            </a:extLst>
          </p:cNvPr>
          <p:cNvPicPr>
            <a:picLocks noChangeAspect="1"/>
          </p:cNvPicPr>
          <p:nvPr/>
        </p:nvPicPr>
        <p:blipFill>
          <a:blip r:embed="rId2"/>
          <a:stretch>
            <a:fillRect/>
          </a:stretch>
        </p:blipFill>
        <p:spPr>
          <a:xfrm>
            <a:off x="1545502" y="834631"/>
            <a:ext cx="6052995" cy="34742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15004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4861086" y="150072"/>
            <a:ext cx="2967194" cy="414409"/>
          </a:xfrm>
        </p:spPr>
        <p:txBody>
          <a:bodyPr/>
          <a:lstStyle/>
          <a:p>
            <a:br>
              <a:rPr lang="en-US" sz="2400" dirty="0"/>
            </a:br>
            <a:r>
              <a:rPr lang="en-US" sz="2400" dirty="0"/>
              <a:t>Pie Chart function</a:t>
            </a:r>
          </a:p>
        </p:txBody>
      </p:sp>
      <p:pic>
        <p:nvPicPr>
          <p:cNvPr id="4" name="Picture 3">
            <a:extLst>
              <a:ext uri="{FF2B5EF4-FFF2-40B4-BE49-F238E27FC236}">
                <a16:creationId xmlns:a16="http://schemas.microsoft.com/office/drawing/2014/main" id="{AC39A569-9785-442E-B127-922B3DFD3E7C}"/>
              </a:ext>
            </a:extLst>
          </p:cNvPr>
          <p:cNvPicPr>
            <a:picLocks noChangeAspect="1"/>
          </p:cNvPicPr>
          <p:nvPr/>
        </p:nvPicPr>
        <p:blipFill>
          <a:blip r:embed="rId2"/>
          <a:stretch>
            <a:fillRect/>
          </a:stretch>
        </p:blipFill>
        <p:spPr>
          <a:xfrm>
            <a:off x="2393720" y="689616"/>
            <a:ext cx="3742446" cy="4303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3958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Age attribute</a:t>
            </a:r>
          </a:p>
        </p:txBody>
      </p:sp>
      <p:pic>
        <p:nvPicPr>
          <p:cNvPr id="4" name="Picture 3">
            <a:extLst>
              <a:ext uri="{FF2B5EF4-FFF2-40B4-BE49-F238E27FC236}">
                <a16:creationId xmlns:a16="http://schemas.microsoft.com/office/drawing/2014/main" id="{7AC0BB1D-B990-4DC1-B86F-8B5CFE8044EA}"/>
              </a:ext>
            </a:extLst>
          </p:cNvPr>
          <p:cNvPicPr>
            <a:picLocks noChangeAspect="1"/>
          </p:cNvPicPr>
          <p:nvPr/>
        </p:nvPicPr>
        <p:blipFill>
          <a:blip r:embed="rId2"/>
          <a:stretch>
            <a:fillRect/>
          </a:stretch>
        </p:blipFill>
        <p:spPr>
          <a:xfrm>
            <a:off x="350520" y="1442720"/>
            <a:ext cx="4031343" cy="271018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84504468-E801-429C-8D48-7704DFB48234}"/>
              </a:ext>
            </a:extLst>
          </p:cNvPr>
          <p:cNvPicPr>
            <a:picLocks noChangeAspect="1"/>
          </p:cNvPicPr>
          <p:nvPr/>
        </p:nvPicPr>
        <p:blipFill>
          <a:blip r:embed="rId3"/>
          <a:stretch>
            <a:fillRect/>
          </a:stretch>
        </p:blipFill>
        <p:spPr>
          <a:xfrm>
            <a:off x="4833450" y="1447809"/>
            <a:ext cx="3960030" cy="27050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53063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5181228" y="198119"/>
            <a:ext cx="3276972" cy="414409"/>
          </a:xfrm>
        </p:spPr>
        <p:txBody>
          <a:bodyPr/>
          <a:lstStyle/>
          <a:p>
            <a:r>
              <a:rPr lang="en-US" sz="2400" dirty="0"/>
              <a:t>Work class attribute</a:t>
            </a:r>
          </a:p>
        </p:txBody>
      </p:sp>
      <p:pic>
        <p:nvPicPr>
          <p:cNvPr id="5" name="Picture 4">
            <a:extLst>
              <a:ext uri="{FF2B5EF4-FFF2-40B4-BE49-F238E27FC236}">
                <a16:creationId xmlns:a16="http://schemas.microsoft.com/office/drawing/2014/main" id="{AF006016-C35C-44EA-AF8E-DB4F0EE027E7}"/>
              </a:ext>
            </a:extLst>
          </p:cNvPr>
          <p:cNvPicPr>
            <a:picLocks noChangeAspect="1"/>
          </p:cNvPicPr>
          <p:nvPr/>
        </p:nvPicPr>
        <p:blipFill rotWithShape="1">
          <a:blip r:embed="rId2"/>
          <a:srcRect l="12254" r="18777"/>
          <a:stretch/>
        </p:blipFill>
        <p:spPr>
          <a:xfrm>
            <a:off x="1813560" y="929639"/>
            <a:ext cx="4561840" cy="3976989"/>
          </a:xfrm>
          <a:prstGeom prst="rect">
            <a:avLst/>
          </a:prstGeom>
        </p:spPr>
      </p:pic>
    </p:spTree>
    <p:extLst>
      <p:ext uri="{BB962C8B-B14F-4D97-AF65-F5344CB8AC3E}">
        <p14:creationId xmlns:p14="http://schemas.microsoft.com/office/powerpoint/2010/main" val="695354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5318388" y="231140"/>
            <a:ext cx="3053452" cy="414409"/>
          </a:xfrm>
        </p:spPr>
        <p:txBody>
          <a:bodyPr/>
          <a:lstStyle/>
          <a:p>
            <a:r>
              <a:rPr lang="en-US" sz="2400" dirty="0"/>
              <a:t>Education attribute</a:t>
            </a:r>
          </a:p>
        </p:txBody>
      </p:sp>
      <p:pic>
        <p:nvPicPr>
          <p:cNvPr id="7" name="Picture 6">
            <a:extLst>
              <a:ext uri="{FF2B5EF4-FFF2-40B4-BE49-F238E27FC236}">
                <a16:creationId xmlns:a16="http://schemas.microsoft.com/office/drawing/2014/main" id="{67D17968-10F3-49EF-9A14-5D66F1797575}"/>
              </a:ext>
            </a:extLst>
          </p:cNvPr>
          <p:cNvPicPr>
            <a:picLocks noChangeAspect="1"/>
          </p:cNvPicPr>
          <p:nvPr/>
        </p:nvPicPr>
        <p:blipFill rotWithShape="1">
          <a:blip r:embed="rId2"/>
          <a:srcRect l="15390" r="17313"/>
          <a:stretch/>
        </p:blipFill>
        <p:spPr>
          <a:xfrm>
            <a:off x="2057400" y="955040"/>
            <a:ext cx="4419864" cy="3957320"/>
          </a:xfrm>
          <a:prstGeom prst="rect">
            <a:avLst/>
          </a:prstGeom>
        </p:spPr>
      </p:pic>
    </p:spTree>
    <p:extLst>
      <p:ext uri="{BB962C8B-B14F-4D97-AF65-F5344CB8AC3E}">
        <p14:creationId xmlns:p14="http://schemas.microsoft.com/office/powerpoint/2010/main" val="1569453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Education num attribute</a:t>
            </a:r>
          </a:p>
        </p:txBody>
      </p:sp>
      <p:pic>
        <p:nvPicPr>
          <p:cNvPr id="5" name="Picture 4">
            <a:extLst>
              <a:ext uri="{FF2B5EF4-FFF2-40B4-BE49-F238E27FC236}">
                <a16:creationId xmlns:a16="http://schemas.microsoft.com/office/drawing/2014/main" id="{AEB9B546-E15C-423A-8AE6-E7527BAB8122}"/>
              </a:ext>
            </a:extLst>
          </p:cNvPr>
          <p:cNvPicPr>
            <a:picLocks noChangeAspect="1"/>
          </p:cNvPicPr>
          <p:nvPr/>
        </p:nvPicPr>
        <p:blipFill>
          <a:blip r:embed="rId2"/>
          <a:stretch>
            <a:fillRect/>
          </a:stretch>
        </p:blipFill>
        <p:spPr>
          <a:xfrm>
            <a:off x="380196" y="1436441"/>
            <a:ext cx="3987112" cy="265938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43BD1E6-A020-4D6B-8C5E-65FE0F1D5F69}"/>
              </a:ext>
            </a:extLst>
          </p:cNvPr>
          <p:cNvPicPr>
            <a:picLocks noChangeAspect="1"/>
          </p:cNvPicPr>
          <p:nvPr/>
        </p:nvPicPr>
        <p:blipFill>
          <a:blip r:embed="rId3"/>
          <a:stretch>
            <a:fillRect/>
          </a:stretch>
        </p:blipFill>
        <p:spPr>
          <a:xfrm>
            <a:off x="4776693" y="1437640"/>
            <a:ext cx="3894868" cy="26605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9638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Marital status attribute</a:t>
            </a:r>
          </a:p>
        </p:txBody>
      </p:sp>
      <p:pic>
        <p:nvPicPr>
          <p:cNvPr id="5" name="Picture 4">
            <a:extLst>
              <a:ext uri="{FF2B5EF4-FFF2-40B4-BE49-F238E27FC236}">
                <a16:creationId xmlns:a16="http://schemas.microsoft.com/office/drawing/2014/main" id="{2983F1F1-8CA0-46FF-8198-CBC6532D8DD8}"/>
              </a:ext>
            </a:extLst>
          </p:cNvPr>
          <p:cNvPicPr>
            <a:picLocks noChangeAspect="1"/>
          </p:cNvPicPr>
          <p:nvPr/>
        </p:nvPicPr>
        <p:blipFill rotWithShape="1">
          <a:blip r:embed="rId2"/>
          <a:srcRect l="16865" r="11411"/>
          <a:stretch/>
        </p:blipFill>
        <p:spPr>
          <a:xfrm>
            <a:off x="1923118" y="1059811"/>
            <a:ext cx="4563267" cy="3837580"/>
          </a:xfrm>
          <a:prstGeom prst="rect">
            <a:avLst/>
          </a:prstGeom>
        </p:spPr>
      </p:pic>
    </p:spTree>
    <p:extLst>
      <p:ext uri="{BB962C8B-B14F-4D97-AF65-F5344CB8AC3E}">
        <p14:creationId xmlns:p14="http://schemas.microsoft.com/office/powerpoint/2010/main" val="3830482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Occupation attribute</a:t>
            </a:r>
          </a:p>
        </p:txBody>
      </p:sp>
      <p:pic>
        <p:nvPicPr>
          <p:cNvPr id="4" name="Picture 3">
            <a:extLst>
              <a:ext uri="{FF2B5EF4-FFF2-40B4-BE49-F238E27FC236}">
                <a16:creationId xmlns:a16="http://schemas.microsoft.com/office/drawing/2014/main" id="{438B5017-E408-4A4A-A057-478988CA29F5}"/>
              </a:ext>
            </a:extLst>
          </p:cNvPr>
          <p:cNvPicPr>
            <a:picLocks noChangeAspect="1"/>
          </p:cNvPicPr>
          <p:nvPr/>
        </p:nvPicPr>
        <p:blipFill rotWithShape="1">
          <a:blip r:embed="rId2"/>
          <a:srcRect l="17752" r="15585"/>
          <a:stretch/>
        </p:blipFill>
        <p:spPr>
          <a:xfrm>
            <a:off x="2042160" y="923691"/>
            <a:ext cx="4307840" cy="3889610"/>
          </a:xfrm>
          <a:prstGeom prst="rect">
            <a:avLst/>
          </a:prstGeom>
        </p:spPr>
      </p:pic>
    </p:spTree>
    <p:extLst>
      <p:ext uri="{BB962C8B-B14F-4D97-AF65-F5344CB8AC3E}">
        <p14:creationId xmlns:p14="http://schemas.microsoft.com/office/powerpoint/2010/main" val="1477217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Relationship attribute</a:t>
            </a:r>
          </a:p>
        </p:txBody>
      </p:sp>
      <p:pic>
        <p:nvPicPr>
          <p:cNvPr id="5" name="Picture 4">
            <a:extLst>
              <a:ext uri="{FF2B5EF4-FFF2-40B4-BE49-F238E27FC236}">
                <a16:creationId xmlns:a16="http://schemas.microsoft.com/office/drawing/2014/main" id="{2201337A-1ACE-4BFE-A053-E45542FB4962}"/>
              </a:ext>
            </a:extLst>
          </p:cNvPr>
          <p:cNvPicPr>
            <a:picLocks noChangeAspect="1"/>
          </p:cNvPicPr>
          <p:nvPr/>
        </p:nvPicPr>
        <p:blipFill rotWithShape="1">
          <a:blip r:embed="rId2"/>
          <a:srcRect l="17280" r="22854"/>
          <a:stretch/>
        </p:blipFill>
        <p:spPr>
          <a:xfrm>
            <a:off x="2081047" y="995480"/>
            <a:ext cx="3993439" cy="4010861"/>
          </a:xfrm>
          <a:prstGeom prst="rect">
            <a:avLst/>
          </a:prstGeom>
        </p:spPr>
      </p:pic>
    </p:spTree>
    <p:extLst>
      <p:ext uri="{BB962C8B-B14F-4D97-AF65-F5344CB8AC3E}">
        <p14:creationId xmlns:p14="http://schemas.microsoft.com/office/powerpoint/2010/main" val="2270884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51165E6-02FB-45D2-BE4B-287DD413AC82}"/>
              </a:ext>
            </a:extLst>
          </p:cNvPr>
          <p:cNvSpPr>
            <a:spLocks noGrp="1"/>
          </p:cNvSpPr>
          <p:nvPr>
            <p:ph type="subTitle" idx="1"/>
          </p:nvPr>
        </p:nvSpPr>
        <p:spPr>
          <a:xfrm>
            <a:off x="1546024" y="941427"/>
            <a:ext cx="6494389" cy="3166616"/>
          </a:xfrm>
        </p:spPr>
        <p:txBody>
          <a:bodyPr/>
          <a:lstStyle/>
          <a:p>
            <a:r>
              <a:rPr lang="en-US" sz="1600" b="0" i="0" dirty="0">
                <a:solidFill>
                  <a:schemeClr val="tx2">
                    <a:lumMod val="50000"/>
                  </a:schemeClr>
                </a:solidFill>
                <a:effectLst/>
                <a:latin typeface="Source Sans Pro" panose="020B0503030403020204" pitchFamily="34" charset="0"/>
                <a:ea typeface="Source Sans Pro" panose="020B0503030403020204" pitchFamily="34" charset="0"/>
              </a:rPr>
              <a:t>	Many of us had aspirations of becoming doctors or pilots when we were young. We ultimately opted against pursuing these lucrative but arduous careers after taking into account their challenges. The areas of medicine, engineering, law, and financial management are all satisfying careers. </a:t>
            </a:r>
          </a:p>
          <a:p>
            <a:r>
              <a:rPr lang="en-US" sz="1600" dirty="0">
                <a:solidFill>
                  <a:schemeClr val="tx2">
                    <a:lumMod val="50000"/>
                  </a:schemeClr>
                </a:solidFill>
                <a:latin typeface="Source Sans Pro" panose="020B0503030403020204" pitchFamily="34" charset="0"/>
                <a:ea typeface="Source Sans Pro" panose="020B0503030403020204" pitchFamily="34" charset="0"/>
              </a:rPr>
              <a:t>	</a:t>
            </a:r>
          </a:p>
          <a:p>
            <a:r>
              <a:rPr lang="en-US" sz="1600" b="0" i="0" dirty="0">
                <a:solidFill>
                  <a:schemeClr val="tx2">
                    <a:lumMod val="50000"/>
                  </a:schemeClr>
                </a:solidFill>
                <a:effectLst/>
                <a:latin typeface="Source Sans Pro" panose="020B0503030403020204" pitchFamily="34" charset="0"/>
                <a:ea typeface="Source Sans Pro" panose="020B0503030403020204" pitchFamily="34" charset="0"/>
              </a:rPr>
              <a:t>	However, years of training and expertise are necessary to earn such a substantial income. Therefore, it is a wise idea to be aware of the greater salaries according to the information we had. and this is the reason I've decided on this subject. The goal of this project is to recognize and identify people who make more than $50,000 annually.</a:t>
            </a:r>
            <a:endParaRPr lang="en-US" sz="2800" dirty="0">
              <a:solidFill>
                <a:schemeClr val="tx2">
                  <a:lumMod val="50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953952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Race attribute</a:t>
            </a:r>
          </a:p>
        </p:txBody>
      </p:sp>
      <p:pic>
        <p:nvPicPr>
          <p:cNvPr id="4" name="Picture 3">
            <a:extLst>
              <a:ext uri="{FF2B5EF4-FFF2-40B4-BE49-F238E27FC236}">
                <a16:creationId xmlns:a16="http://schemas.microsoft.com/office/drawing/2014/main" id="{73BBE741-581E-41D3-8232-FDC010BE4B59}"/>
              </a:ext>
            </a:extLst>
          </p:cNvPr>
          <p:cNvPicPr>
            <a:picLocks noChangeAspect="1"/>
          </p:cNvPicPr>
          <p:nvPr/>
        </p:nvPicPr>
        <p:blipFill rotWithShape="1">
          <a:blip r:embed="rId2"/>
          <a:srcRect l="18493" r="25389"/>
          <a:stretch/>
        </p:blipFill>
        <p:spPr>
          <a:xfrm>
            <a:off x="2305948" y="919475"/>
            <a:ext cx="3810372" cy="4086866"/>
          </a:xfrm>
          <a:prstGeom prst="rect">
            <a:avLst/>
          </a:prstGeom>
        </p:spPr>
      </p:pic>
    </p:spTree>
    <p:extLst>
      <p:ext uri="{BB962C8B-B14F-4D97-AF65-F5344CB8AC3E}">
        <p14:creationId xmlns:p14="http://schemas.microsoft.com/office/powerpoint/2010/main" val="24998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Sex attribute</a:t>
            </a:r>
          </a:p>
        </p:txBody>
      </p:sp>
      <p:pic>
        <p:nvPicPr>
          <p:cNvPr id="4" name="Picture 3">
            <a:extLst>
              <a:ext uri="{FF2B5EF4-FFF2-40B4-BE49-F238E27FC236}">
                <a16:creationId xmlns:a16="http://schemas.microsoft.com/office/drawing/2014/main" id="{EF876BCB-C31C-42D4-81E0-79AE2948F472}"/>
              </a:ext>
            </a:extLst>
          </p:cNvPr>
          <p:cNvPicPr>
            <a:picLocks noChangeAspect="1"/>
          </p:cNvPicPr>
          <p:nvPr/>
        </p:nvPicPr>
        <p:blipFill rotWithShape="1">
          <a:blip r:embed="rId2"/>
          <a:srcRect l="24880" r="25533"/>
          <a:stretch/>
        </p:blipFill>
        <p:spPr>
          <a:xfrm>
            <a:off x="3131819" y="883920"/>
            <a:ext cx="3399725" cy="4122421"/>
          </a:xfrm>
          <a:prstGeom prst="rect">
            <a:avLst/>
          </a:prstGeom>
        </p:spPr>
      </p:pic>
    </p:spTree>
    <p:extLst>
      <p:ext uri="{BB962C8B-B14F-4D97-AF65-F5344CB8AC3E}">
        <p14:creationId xmlns:p14="http://schemas.microsoft.com/office/powerpoint/2010/main" val="4177029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Capital gain attribute</a:t>
            </a:r>
          </a:p>
        </p:txBody>
      </p:sp>
      <p:pic>
        <p:nvPicPr>
          <p:cNvPr id="8" name="Picture 7">
            <a:extLst>
              <a:ext uri="{FF2B5EF4-FFF2-40B4-BE49-F238E27FC236}">
                <a16:creationId xmlns:a16="http://schemas.microsoft.com/office/drawing/2014/main" id="{C7E2E6B2-7B84-41E1-8803-6C5E34A75113}"/>
              </a:ext>
            </a:extLst>
          </p:cNvPr>
          <p:cNvPicPr>
            <a:picLocks noChangeAspect="1"/>
          </p:cNvPicPr>
          <p:nvPr/>
        </p:nvPicPr>
        <p:blipFill>
          <a:blip r:embed="rId2"/>
          <a:stretch>
            <a:fillRect/>
          </a:stretch>
        </p:blipFill>
        <p:spPr>
          <a:xfrm>
            <a:off x="1590040" y="1010472"/>
            <a:ext cx="5407138" cy="3693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12239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Capital loss attribute</a:t>
            </a:r>
          </a:p>
        </p:txBody>
      </p:sp>
      <p:pic>
        <p:nvPicPr>
          <p:cNvPr id="4" name="Picture 3">
            <a:extLst>
              <a:ext uri="{FF2B5EF4-FFF2-40B4-BE49-F238E27FC236}">
                <a16:creationId xmlns:a16="http://schemas.microsoft.com/office/drawing/2014/main" id="{BB7E8DE9-1057-49E0-9D18-6DD3D06EE157}"/>
              </a:ext>
            </a:extLst>
          </p:cNvPr>
          <p:cNvPicPr>
            <a:picLocks noChangeAspect="1"/>
          </p:cNvPicPr>
          <p:nvPr/>
        </p:nvPicPr>
        <p:blipFill>
          <a:blip r:embed="rId2"/>
          <a:stretch>
            <a:fillRect/>
          </a:stretch>
        </p:blipFill>
        <p:spPr>
          <a:xfrm>
            <a:off x="1605281" y="996305"/>
            <a:ext cx="5390692" cy="36823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7077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Hours per week attribute</a:t>
            </a:r>
          </a:p>
        </p:txBody>
      </p:sp>
      <p:pic>
        <p:nvPicPr>
          <p:cNvPr id="4" name="Picture 3">
            <a:extLst>
              <a:ext uri="{FF2B5EF4-FFF2-40B4-BE49-F238E27FC236}">
                <a16:creationId xmlns:a16="http://schemas.microsoft.com/office/drawing/2014/main" id="{B57FD904-2ADB-4F98-907A-70C59CBD4121}"/>
              </a:ext>
            </a:extLst>
          </p:cNvPr>
          <p:cNvPicPr>
            <a:picLocks noChangeAspect="1"/>
          </p:cNvPicPr>
          <p:nvPr/>
        </p:nvPicPr>
        <p:blipFill>
          <a:blip r:embed="rId2"/>
          <a:stretch>
            <a:fillRect/>
          </a:stretch>
        </p:blipFill>
        <p:spPr>
          <a:xfrm>
            <a:off x="1487190" y="995480"/>
            <a:ext cx="5528169" cy="3687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940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Native country attribute</a:t>
            </a:r>
          </a:p>
        </p:txBody>
      </p:sp>
      <p:pic>
        <p:nvPicPr>
          <p:cNvPr id="4" name="Picture 3">
            <a:extLst>
              <a:ext uri="{FF2B5EF4-FFF2-40B4-BE49-F238E27FC236}">
                <a16:creationId xmlns:a16="http://schemas.microsoft.com/office/drawing/2014/main" id="{BFD5C014-89F9-4E4B-B19A-52AF718B79A6}"/>
              </a:ext>
            </a:extLst>
          </p:cNvPr>
          <p:cNvPicPr>
            <a:picLocks noChangeAspect="1"/>
          </p:cNvPicPr>
          <p:nvPr/>
        </p:nvPicPr>
        <p:blipFill rotWithShape="1">
          <a:blip r:embed="rId2"/>
          <a:srcRect l="17616" r="25199"/>
          <a:stretch/>
        </p:blipFill>
        <p:spPr>
          <a:xfrm>
            <a:off x="1900870" y="936922"/>
            <a:ext cx="3962184" cy="4166039"/>
          </a:xfrm>
          <a:prstGeom prst="rect">
            <a:avLst/>
          </a:prstGeom>
        </p:spPr>
      </p:pic>
    </p:spTree>
    <p:extLst>
      <p:ext uri="{BB962C8B-B14F-4D97-AF65-F5344CB8AC3E}">
        <p14:creationId xmlns:p14="http://schemas.microsoft.com/office/powerpoint/2010/main" val="796749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Income attribute</a:t>
            </a:r>
          </a:p>
        </p:txBody>
      </p:sp>
      <p:pic>
        <p:nvPicPr>
          <p:cNvPr id="4" name="Picture 3">
            <a:extLst>
              <a:ext uri="{FF2B5EF4-FFF2-40B4-BE49-F238E27FC236}">
                <a16:creationId xmlns:a16="http://schemas.microsoft.com/office/drawing/2014/main" id="{BF2E5217-6478-40C1-A31D-E36BDF30F400}"/>
              </a:ext>
            </a:extLst>
          </p:cNvPr>
          <p:cNvPicPr>
            <a:picLocks noChangeAspect="1"/>
          </p:cNvPicPr>
          <p:nvPr/>
        </p:nvPicPr>
        <p:blipFill rotWithShape="1">
          <a:blip r:embed="rId2"/>
          <a:srcRect l="19901" t="5080" r="23012"/>
          <a:stretch/>
        </p:blipFill>
        <p:spPr>
          <a:xfrm>
            <a:off x="2108073" y="941427"/>
            <a:ext cx="4061633" cy="4064914"/>
          </a:xfrm>
          <a:prstGeom prst="rect">
            <a:avLst/>
          </a:prstGeom>
        </p:spPr>
      </p:pic>
    </p:spTree>
    <p:extLst>
      <p:ext uri="{BB962C8B-B14F-4D97-AF65-F5344CB8AC3E}">
        <p14:creationId xmlns:p14="http://schemas.microsoft.com/office/powerpoint/2010/main" val="2648328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1754794"/>
            <a:ext cx="599439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4.</a:t>
            </a:r>
            <a:endParaRPr sz="6000" dirty="0">
              <a:solidFill>
                <a:schemeClr val="accent4"/>
              </a:solidFill>
            </a:endParaRPr>
          </a:p>
          <a:p>
            <a:pPr marL="0" lvl="0" indent="0" algn="l" rtl="0">
              <a:spcBef>
                <a:spcPts val="0"/>
              </a:spcBef>
              <a:spcAft>
                <a:spcPts val="0"/>
              </a:spcAft>
              <a:buNone/>
            </a:pPr>
            <a:r>
              <a:rPr lang="en-US" dirty="0"/>
              <a:t>Feature Engineering</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854786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Categorize age attribute</a:t>
            </a:r>
          </a:p>
        </p:txBody>
      </p:sp>
      <p:pic>
        <p:nvPicPr>
          <p:cNvPr id="5" name="Picture 4">
            <a:extLst>
              <a:ext uri="{FF2B5EF4-FFF2-40B4-BE49-F238E27FC236}">
                <a16:creationId xmlns:a16="http://schemas.microsoft.com/office/drawing/2014/main" id="{409E512C-0B20-4BDE-92A2-ABC3F98AC91B}"/>
              </a:ext>
            </a:extLst>
          </p:cNvPr>
          <p:cNvPicPr>
            <a:picLocks noChangeAspect="1"/>
          </p:cNvPicPr>
          <p:nvPr/>
        </p:nvPicPr>
        <p:blipFill>
          <a:blip r:embed="rId2"/>
          <a:stretch>
            <a:fillRect/>
          </a:stretch>
        </p:blipFill>
        <p:spPr>
          <a:xfrm>
            <a:off x="1486316" y="947647"/>
            <a:ext cx="4878449" cy="39230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18724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Categorize age attribute</a:t>
            </a:r>
          </a:p>
        </p:txBody>
      </p:sp>
      <p:pic>
        <p:nvPicPr>
          <p:cNvPr id="4" name="Picture 3">
            <a:extLst>
              <a:ext uri="{FF2B5EF4-FFF2-40B4-BE49-F238E27FC236}">
                <a16:creationId xmlns:a16="http://schemas.microsoft.com/office/drawing/2014/main" id="{7AC0BB1D-B990-4DC1-B86F-8B5CFE8044EA}"/>
              </a:ext>
            </a:extLst>
          </p:cNvPr>
          <p:cNvPicPr>
            <a:picLocks noChangeAspect="1"/>
          </p:cNvPicPr>
          <p:nvPr/>
        </p:nvPicPr>
        <p:blipFill>
          <a:blip r:embed="rId2"/>
          <a:stretch>
            <a:fillRect/>
          </a:stretch>
        </p:blipFill>
        <p:spPr>
          <a:xfrm>
            <a:off x="627347" y="2719384"/>
            <a:ext cx="3401806" cy="2286957"/>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ED7061D-7F07-4E64-AB08-0B6A8ED4CE03}"/>
              </a:ext>
            </a:extLst>
          </p:cNvPr>
          <p:cNvPicPr>
            <a:picLocks noChangeAspect="1"/>
          </p:cNvPicPr>
          <p:nvPr/>
        </p:nvPicPr>
        <p:blipFill rotWithShape="1">
          <a:blip r:embed="rId3"/>
          <a:srcRect l="10560" t="1226" r="11560" b="2666"/>
          <a:stretch/>
        </p:blipFill>
        <p:spPr>
          <a:xfrm>
            <a:off x="4374361" y="695709"/>
            <a:ext cx="3966699" cy="2943310"/>
          </a:xfrm>
          <a:prstGeom prst="rect">
            <a:avLst/>
          </a:prstGeom>
        </p:spPr>
      </p:pic>
      <p:sp>
        <p:nvSpPr>
          <p:cNvPr id="7" name="Arrow: Curved Left 6">
            <a:extLst>
              <a:ext uri="{FF2B5EF4-FFF2-40B4-BE49-F238E27FC236}">
                <a16:creationId xmlns:a16="http://schemas.microsoft.com/office/drawing/2014/main" id="{5C4375D1-D40D-4993-BF24-B25426C29113}"/>
              </a:ext>
            </a:extLst>
          </p:cNvPr>
          <p:cNvSpPr/>
          <p:nvPr/>
        </p:nvSpPr>
        <p:spPr>
          <a:xfrm rot="14045064">
            <a:off x="3434535" y="1118758"/>
            <a:ext cx="622026" cy="164627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53687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1754794"/>
            <a:ext cx="599439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2.</a:t>
            </a:r>
            <a:endParaRPr sz="6000" dirty="0">
              <a:solidFill>
                <a:schemeClr val="accent4"/>
              </a:solidFill>
            </a:endParaRPr>
          </a:p>
          <a:p>
            <a:pPr marL="0" lvl="0" indent="0" algn="l" rtl="0">
              <a:spcBef>
                <a:spcPts val="0"/>
              </a:spcBef>
              <a:spcAft>
                <a:spcPts val="0"/>
              </a:spcAft>
              <a:buNone/>
            </a:pPr>
            <a:r>
              <a:rPr lang="en-US" dirty="0"/>
              <a:t>Exploring the Dataset</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24719284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BCDB91-60D9-4EA8-9DA1-8C8BAE6A6A5C}"/>
              </a:ext>
            </a:extLst>
          </p:cNvPr>
          <p:cNvPicPr>
            <a:picLocks noChangeAspect="1"/>
          </p:cNvPicPr>
          <p:nvPr/>
        </p:nvPicPr>
        <p:blipFill>
          <a:blip r:embed="rId2"/>
          <a:stretch>
            <a:fillRect/>
          </a:stretch>
        </p:blipFill>
        <p:spPr>
          <a:xfrm>
            <a:off x="1139648" y="2009746"/>
            <a:ext cx="6864703" cy="1124008"/>
          </a:xfrm>
          <a:prstGeom prst="rect">
            <a:avLst/>
          </a:prstGeom>
          <a:ln>
            <a:noFill/>
          </a:ln>
          <a:effectLst>
            <a:outerShdw blurRad="292100" dist="139700" dir="2700000" algn="tl" rotWithShape="0">
              <a:srgbClr val="333333">
                <a:alpha val="65000"/>
              </a:srgbClr>
            </a:outerShdw>
          </a:effectLst>
        </p:spPr>
      </p:pic>
      <p:sp>
        <p:nvSpPr>
          <p:cNvPr id="10" name="Title 1">
            <a:extLst>
              <a:ext uri="{FF2B5EF4-FFF2-40B4-BE49-F238E27FC236}">
                <a16:creationId xmlns:a16="http://schemas.microsoft.com/office/drawing/2014/main" id="{92650D19-239A-4E82-9005-357B0677FF66}"/>
              </a:ext>
            </a:extLst>
          </p:cNvPr>
          <p:cNvSpPr txBox="1">
            <a:spLocks/>
          </p:cNvSpPr>
          <p:nvPr/>
        </p:nvSpPr>
        <p:spPr>
          <a:xfrm>
            <a:off x="4360145" y="0"/>
            <a:ext cx="4734306" cy="8808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400" dirty="0"/>
              <a:t>Combine similar values in marital status attribute</a:t>
            </a:r>
          </a:p>
        </p:txBody>
      </p:sp>
    </p:spTree>
    <p:extLst>
      <p:ext uri="{BB962C8B-B14F-4D97-AF65-F5344CB8AC3E}">
        <p14:creationId xmlns:p14="http://schemas.microsoft.com/office/powerpoint/2010/main" val="9433627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736F40-05D8-4668-89A8-1311037D0446}"/>
              </a:ext>
            </a:extLst>
          </p:cNvPr>
          <p:cNvPicPr>
            <a:picLocks noChangeAspect="1"/>
          </p:cNvPicPr>
          <p:nvPr/>
        </p:nvPicPr>
        <p:blipFill rotWithShape="1">
          <a:blip r:embed="rId2"/>
          <a:srcRect l="16485" r="15523"/>
          <a:stretch/>
        </p:blipFill>
        <p:spPr>
          <a:xfrm>
            <a:off x="751467" y="1781014"/>
            <a:ext cx="3802306" cy="3362486"/>
          </a:xfrm>
          <a:prstGeom prst="rect">
            <a:avLst/>
          </a:prstGeom>
        </p:spPr>
      </p:pic>
      <p:pic>
        <p:nvPicPr>
          <p:cNvPr id="5" name="Picture 4">
            <a:extLst>
              <a:ext uri="{FF2B5EF4-FFF2-40B4-BE49-F238E27FC236}">
                <a16:creationId xmlns:a16="http://schemas.microsoft.com/office/drawing/2014/main" id="{2983F1F1-8CA0-46FF-8198-CBC6532D8DD8}"/>
              </a:ext>
            </a:extLst>
          </p:cNvPr>
          <p:cNvPicPr>
            <a:picLocks noChangeAspect="1"/>
          </p:cNvPicPr>
          <p:nvPr/>
        </p:nvPicPr>
        <p:blipFill rotWithShape="1">
          <a:blip r:embed="rId3"/>
          <a:srcRect l="16865" r="11411"/>
          <a:stretch/>
        </p:blipFill>
        <p:spPr>
          <a:xfrm>
            <a:off x="4572000" y="818701"/>
            <a:ext cx="3998333" cy="3362486"/>
          </a:xfrm>
          <a:prstGeom prst="rect">
            <a:avLst/>
          </a:prstGeom>
        </p:spPr>
      </p:pic>
      <p:sp>
        <p:nvSpPr>
          <p:cNvPr id="9" name="Arrow: Curved Up 8">
            <a:extLst>
              <a:ext uri="{FF2B5EF4-FFF2-40B4-BE49-F238E27FC236}">
                <a16:creationId xmlns:a16="http://schemas.microsoft.com/office/drawing/2014/main" id="{F7A1AB48-8C84-4234-8B0C-DFB5869FBC28}"/>
              </a:ext>
            </a:extLst>
          </p:cNvPr>
          <p:cNvSpPr/>
          <p:nvPr/>
        </p:nvSpPr>
        <p:spPr>
          <a:xfrm rot="9198169">
            <a:off x="3058754" y="1163500"/>
            <a:ext cx="1695461" cy="676599"/>
          </a:xfrm>
          <a:prstGeom prst="curvedUpArrow">
            <a:avLst>
              <a:gd name="adj1" fmla="val 28012"/>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itle 1">
            <a:extLst>
              <a:ext uri="{FF2B5EF4-FFF2-40B4-BE49-F238E27FC236}">
                <a16:creationId xmlns:a16="http://schemas.microsoft.com/office/drawing/2014/main" id="{CC788CDB-2863-49A6-8A55-C1B405C9231C}"/>
              </a:ext>
            </a:extLst>
          </p:cNvPr>
          <p:cNvSpPr txBox="1">
            <a:spLocks/>
          </p:cNvSpPr>
          <p:nvPr/>
        </p:nvSpPr>
        <p:spPr>
          <a:xfrm>
            <a:off x="4360145" y="0"/>
            <a:ext cx="4734306" cy="8808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400" dirty="0"/>
              <a:t>Combine similar values in marital status attribute</a:t>
            </a:r>
          </a:p>
        </p:txBody>
      </p:sp>
    </p:spTree>
    <p:extLst>
      <p:ext uri="{BB962C8B-B14F-4D97-AF65-F5344CB8AC3E}">
        <p14:creationId xmlns:p14="http://schemas.microsoft.com/office/powerpoint/2010/main" val="3033447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err="1"/>
              <a:t>fnlwgt</a:t>
            </a:r>
            <a:r>
              <a:rPr lang="en-US" sz="2400" dirty="0"/>
              <a:t> attribute</a:t>
            </a:r>
          </a:p>
        </p:txBody>
      </p:sp>
      <p:pic>
        <p:nvPicPr>
          <p:cNvPr id="4" name="Picture 3">
            <a:extLst>
              <a:ext uri="{FF2B5EF4-FFF2-40B4-BE49-F238E27FC236}">
                <a16:creationId xmlns:a16="http://schemas.microsoft.com/office/drawing/2014/main" id="{6B61DBB5-E825-491C-9157-D574818AE1F5}"/>
              </a:ext>
            </a:extLst>
          </p:cNvPr>
          <p:cNvPicPr>
            <a:picLocks noChangeAspect="1"/>
          </p:cNvPicPr>
          <p:nvPr/>
        </p:nvPicPr>
        <p:blipFill>
          <a:blip r:embed="rId2"/>
          <a:stretch>
            <a:fillRect/>
          </a:stretch>
        </p:blipFill>
        <p:spPr>
          <a:xfrm>
            <a:off x="2224932" y="1081360"/>
            <a:ext cx="4904436" cy="65735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4D5BCA9-D22D-48A0-B6B3-A14C2B5FEDF0}"/>
              </a:ext>
            </a:extLst>
          </p:cNvPr>
          <p:cNvPicPr>
            <a:picLocks noChangeAspect="1"/>
          </p:cNvPicPr>
          <p:nvPr/>
        </p:nvPicPr>
        <p:blipFill>
          <a:blip r:embed="rId3"/>
          <a:stretch>
            <a:fillRect/>
          </a:stretch>
        </p:blipFill>
        <p:spPr>
          <a:xfrm>
            <a:off x="3200774" y="2069325"/>
            <a:ext cx="2952752" cy="28717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99008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2650D19-239A-4E82-9005-357B0677FF66}"/>
              </a:ext>
            </a:extLst>
          </p:cNvPr>
          <p:cNvSpPr txBox="1">
            <a:spLocks/>
          </p:cNvSpPr>
          <p:nvPr/>
        </p:nvSpPr>
        <p:spPr>
          <a:xfrm>
            <a:off x="3941379" y="0"/>
            <a:ext cx="4990913" cy="8808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400" dirty="0"/>
              <a:t>Combine capital gain and capital loss to create a new  attribute</a:t>
            </a:r>
          </a:p>
        </p:txBody>
      </p:sp>
      <p:pic>
        <p:nvPicPr>
          <p:cNvPr id="3" name="Picture 2">
            <a:extLst>
              <a:ext uri="{FF2B5EF4-FFF2-40B4-BE49-F238E27FC236}">
                <a16:creationId xmlns:a16="http://schemas.microsoft.com/office/drawing/2014/main" id="{12327D0E-0314-40FA-96BC-735A434E294B}"/>
              </a:ext>
            </a:extLst>
          </p:cNvPr>
          <p:cNvPicPr>
            <a:picLocks noChangeAspect="1"/>
          </p:cNvPicPr>
          <p:nvPr/>
        </p:nvPicPr>
        <p:blipFill>
          <a:blip r:embed="rId2"/>
          <a:stretch>
            <a:fillRect/>
          </a:stretch>
        </p:blipFill>
        <p:spPr>
          <a:xfrm>
            <a:off x="1468445" y="961117"/>
            <a:ext cx="5081001" cy="99862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ACC120E-483A-4EFD-A26A-C6A1D76ECD2B}"/>
              </a:ext>
            </a:extLst>
          </p:cNvPr>
          <p:cNvPicPr>
            <a:picLocks noChangeAspect="1"/>
          </p:cNvPicPr>
          <p:nvPr/>
        </p:nvPicPr>
        <p:blipFill>
          <a:blip r:embed="rId3"/>
          <a:stretch>
            <a:fillRect/>
          </a:stretch>
        </p:blipFill>
        <p:spPr>
          <a:xfrm>
            <a:off x="1925646" y="2245469"/>
            <a:ext cx="4031466" cy="27538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9955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63160C5-85E9-4D7A-A690-9E78F6B0072C}"/>
              </a:ext>
            </a:extLst>
          </p:cNvPr>
          <p:cNvSpPr txBox="1">
            <a:spLocks/>
          </p:cNvSpPr>
          <p:nvPr/>
        </p:nvSpPr>
        <p:spPr>
          <a:xfrm>
            <a:off x="4360145" y="-77520"/>
            <a:ext cx="4734306" cy="8808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400" dirty="0"/>
              <a:t>Combine similar values in native country attribute</a:t>
            </a:r>
          </a:p>
        </p:txBody>
      </p:sp>
      <p:pic>
        <p:nvPicPr>
          <p:cNvPr id="7" name="Picture 6">
            <a:extLst>
              <a:ext uri="{FF2B5EF4-FFF2-40B4-BE49-F238E27FC236}">
                <a16:creationId xmlns:a16="http://schemas.microsoft.com/office/drawing/2014/main" id="{632F3CAA-04CF-4A01-A1BC-3FB313C77AE5}"/>
              </a:ext>
            </a:extLst>
          </p:cNvPr>
          <p:cNvPicPr>
            <a:picLocks noChangeAspect="1"/>
          </p:cNvPicPr>
          <p:nvPr/>
        </p:nvPicPr>
        <p:blipFill>
          <a:blip r:embed="rId2"/>
          <a:stretch>
            <a:fillRect/>
          </a:stretch>
        </p:blipFill>
        <p:spPr>
          <a:xfrm>
            <a:off x="967523" y="1755169"/>
            <a:ext cx="7208953" cy="1525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78082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63160C5-85E9-4D7A-A690-9E78F6B0072C}"/>
              </a:ext>
            </a:extLst>
          </p:cNvPr>
          <p:cNvSpPr txBox="1">
            <a:spLocks/>
          </p:cNvSpPr>
          <p:nvPr/>
        </p:nvSpPr>
        <p:spPr>
          <a:xfrm>
            <a:off x="4360145" y="-77520"/>
            <a:ext cx="4734306" cy="8808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400" dirty="0"/>
              <a:t>Combine similar values in native country attribute</a:t>
            </a:r>
          </a:p>
        </p:txBody>
      </p:sp>
      <p:pic>
        <p:nvPicPr>
          <p:cNvPr id="6" name="Picture 5">
            <a:extLst>
              <a:ext uri="{FF2B5EF4-FFF2-40B4-BE49-F238E27FC236}">
                <a16:creationId xmlns:a16="http://schemas.microsoft.com/office/drawing/2014/main" id="{EFC94B10-A536-4FC2-9CF3-53C5D1EA928E}"/>
              </a:ext>
            </a:extLst>
          </p:cNvPr>
          <p:cNvPicPr>
            <a:picLocks noChangeAspect="1"/>
          </p:cNvPicPr>
          <p:nvPr/>
        </p:nvPicPr>
        <p:blipFill rotWithShape="1">
          <a:blip r:embed="rId2"/>
          <a:srcRect l="17616" r="25199"/>
          <a:stretch/>
        </p:blipFill>
        <p:spPr>
          <a:xfrm>
            <a:off x="4573342" y="873860"/>
            <a:ext cx="3272991" cy="3441387"/>
          </a:xfrm>
          <a:prstGeom prst="rect">
            <a:avLst/>
          </a:prstGeom>
        </p:spPr>
      </p:pic>
      <p:pic>
        <p:nvPicPr>
          <p:cNvPr id="3" name="Picture 2">
            <a:extLst>
              <a:ext uri="{FF2B5EF4-FFF2-40B4-BE49-F238E27FC236}">
                <a16:creationId xmlns:a16="http://schemas.microsoft.com/office/drawing/2014/main" id="{3823C610-BB8E-40DD-990D-49C4BB169A07}"/>
              </a:ext>
            </a:extLst>
          </p:cNvPr>
          <p:cNvPicPr>
            <a:picLocks noChangeAspect="1"/>
          </p:cNvPicPr>
          <p:nvPr/>
        </p:nvPicPr>
        <p:blipFill rotWithShape="1">
          <a:blip r:embed="rId3"/>
          <a:srcRect l="23882" t="4468" r="24988" b="3579"/>
          <a:stretch/>
        </p:blipFill>
        <p:spPr>
          <a:xfrm>
            <a:off x="1152532" y="1714282"/>
            <a:ext cx="3075925" cy="3326180"/>
          </a:xfrm>
          <a:prstGeom prst="rect">
            <a:avLst/>
          </a:prstGeom>
        </p:spPr>
      </p:pic>
      <p:sp>
        <p:nvSpPr>
          <p:cNvPr id="9" name="Arrow: Curved Up 8">
            <a:extLst>
              <a:ext uri="{FF2B5EF4-FFF2-40B4-BE49-F238E27FC236}">
                <a16:creationId xmlns:a16="http://schemas.microsoft.com/office/drawing/2014/main" id="{F7A1AB48-8C84-4234-8B0C-DFB5869FBC28}"/>
              </a:ext>
            </a:extLst>
          </p:cNvPr>
          <p:cNvSpPr/>
          <p:nvPr/>
        </p:nvSpPr>
        <p:spPr>
          <a:xfrm rot="9198169">
            <a:off x="2813582" y="1042266"/>
            <a:ext cx="1695461" cy="676599"/>
          </a:xfrm>
          <a:prstGeom prst="curvedUpArrow">
            <a:avLst>
              <a:gd name="adj1" fmla="val 28012"/>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65190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37159"/>
            <a:ext cx="5048466" cy="414409"/>
          </a:xfrm>
        </p:spPr>
        <p:txBody>
          <a:bodyPr/>
          <a:lstStyle/>
          <a:p>
            <a:r>
              <a:rPr lang="en-US" sz="2400" dirty="0"/>
              <a:t>Drop the education num attribute</a:t>
            </a:r>
          </a:p>
        </p:txBody>
      </p:sp>
      <p:pic>
        <p:nvPicPr>
          <p:cNvPr id="4" name="Picture 3">
            <a:extLst>
              <a:ext uri="{FF2B5EF4-FFF2-40B4-BE49-F238E27FC236}">
                <a16:creationId xmlns:a16="http://schemas.microsoft.com/office/drawing/2014/main" id="{CE8D2DFA-68FC-4AC2-968D-B1A16832C8B9}"/>
              </a:ext>
            </a:extLst>
          </p:cNvPr>
          <p:cNvPicPr>
            <a:picLocks noChangeAspect="1"/>
          </p:cNvPicPr>
          <p:nvPr/>
        </p:nvPicPr>
        <p:blipFill>
          <a:blip r:embed="rId2"/>
          <a:stretch>
            <a:fillRect/>
          </a:stretch>
        </p:blipFill>
        <p:spPr>
          <a:xfrm>
            <a:off x="1234903" y="2008977"/>
            <a:ext cx="7213099" cy="5627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648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63160C5-85E9-4D7A-A690-9E78F6B0072C}"/>
              </a:ext>
            </a:extLst>
          </p:cNvPr>
          <p:cNvSpPr txBox="1">
            <a:spLocks/>
          </p:cNvSpPr>
          <p:nvPr/>
        </p:nvSpPr>
        <p:spPr>
          <a:xfrm>
            <a:off x="4360145" y="-77520"/>
            <a:ext cx="4734306" cy="8808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400" dirty="0"/>
              <a:t>Combine similar values in relationship attribute</a:t>
            </a:r>
          </a:p>
        </p:txBody>
      </p:sp>
      <p:pic>
        <p:nvPicPr>
          <p:cNvPr id="4" name="Picture 3">
            <a:extLst>
              <a:ext uri="{FF2B5EF4-FFF2-40B4-BE49-F238E27FC236}">
                <a16:creationId xmlns:a16="http://schemas.microsoft.com/office/drawing/2014/main" id="{8BC4D807-A72A-437C-B838-B41CBB28CE2E}"/>
              </a:ext>
            </a:extLst>
          </p:cNvPr>
          <p:cNvPicPr>
            <a:picLocks noChangeAspect="1"/>
          </p:cNvPicPr>
          <p:nvPr/>
        </p:nvPicPr>
        <p:blipFill>
          <a:blip r:embed="rId2"/>
          <a:stretch>
            <a:fillRect/>
          </a:stretch>
        </p:blipFill>
        <p:spPr>
          <a:xfrm>
            <a:off x="914400" y="1634648"/>
            <a:ext cx="7481864" cy="1874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2289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01337A-1ACE-4BFE-A053-E45542FB4962}"/>
              </a:ext>
            </a:extLst>
          </p:cNvPr>
          <p:cNvPicPr>
            <a:picLocks noChangeAspect="1"/>
          </p:cNvPicPr>
          <p:nvPr/>
        </p:nvPicPr>
        <p:blipFill rotWithShape="1">
          <a:blip r:embed="rId2"/>
          <a:srcRect l="17280" r="22854"/>
          <a:stretch/>
        </p:blipFill>
        <p:spPr>
          <a:xfrm>
            <a:off x="4572000" y="783118"/>
            <a:ext cx="3332384" cy="3346922"/>
          </a:xfrm>
          <a:prstGeom prst="rect">
            <a:avLst/>
          </a:prstGeom>
        </p:spPr>
      </p:pic>
      <p:pic>
        <p:nvPicPr>
          <p:cNvPr id="8" name="Picture 7">
            <a:extLst>
              <a:ext uri="{FF2B5EF4-FFF2-40B4-BE49-F238E27FC236}">
                <a16:creationId xmlns:a16="http://schemas.microsoft.com/office/drawing/2014/main" id="{81CAEF43-378B-4E23-85E9-948D7423AAA2}"/>
              </a:ext>
            </a:extLst>
          </p:cNvPr>
          <p:cNvPicPr>
            <a:picLocks noChangeAspect="1"/>
          </p:cNvPicPr>
          <p:nvPr/>
        </p:nvPicPr>
        <p:blipFill rotWithShape="1">
          <a:blip r:embed="rId3"/>
          <a:srcRect l="18365" r="17605"/>
          <a:stretch/>
        </p:blipFill>
        <p:spPr>
          <a:xfrm>
            <a:off x="1026160" y="1546430"/>
            <a:ext cx="3564150" cy="3346922"/>
          </a:xfrm>
          <a:prstGeom prst="rect">
            <a:avLst/>
          </a:prstGeom>
        </p:spPr>
      </p:pic>
      <p:sp>
        <p:nvSpPr>
          <p:cNvPr id="6" name="Arrow: Curved Up 5">
            <a:extLst>
              <a:ext uri="{FF2B5EF4-FFF2-40B4-BE49-F238E27FC236}">
                <a16:creationId xmlns:a16="http://schemas.microsoft.com/office/drawing/2014/main" id="{1343BB72-8F1C-4F53-BC22-F68168459769}"/>
              </a:ext>
            </a:extLst>
          </p:cNvPr>
          <p:cNvSpPr/>
          <p:nvPr/>
        </p:nvSpPr>
        <p:spPr>
          <a:xfrm rot="9577376">
            <a:off x="3463171" y="1044214"/>
            <a:ext cx="1617474" cy="65526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itle 1">
            <a:extLst>
              <a:ext uri="{FF2B5EF4-FFF2-40B4-BE49-F238E27FC236}">
                <a16:creationId xmlns:a16="http://schemas.microsoft.com/office/drawing/2014/main" id="{3FEEF438-D952-451A-AF00-C91527C2E1B2}"/>
              </a:ext>
            </a:extLst>
          </p:cNvPr>
          <p:cNvSpPr txBox="1">
            <a:spLocks/>
          </p:cNvSpPr>
          <p:nvPr/>
        </p:nvSpPr>
        <p:spPr>
          <a:xfrm>
            <a:off x="4360145" y="-77520"/>
            <a:ext cx="4734306" cy="8808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400" dirty="0"/>
              <a:t>Combine similar values in relationship attribute</a:t>
            </a:r>
          </a:p>
        </p:txBody>
      </p:sp>
    </p:spTree>
    <p:extLst>
      <p:ext uri="{BB962C8B-B14F-4D97-AF65-F5344CB8AC3E}">
        <p14:creationId xmlns:p14="http://schemas.microsoft.com/office/powerpoint/2010/main" val="1435423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
            <a:ext cx="5048466" cy="803816"/>
          </a:xfrm>
        </p:spPr>
        <p:txBody>
          <a:bodyPr/>
          <a:lstStyle/>
          <a:p>
            <a:r>
              <a:rPr lang="en-US" sz="2400" dirty="0"/>
              <a:t>Categorize hours per week  attribute</a:t>
            </a:r>
          </a:p>
        </p:txBody>
      </p:sp>
      <p:pic>
        <p:nvPicPr>
          <p:cNvPr id="5" name="Picture 4">
            <a:extLst>
              <a:ext uri="{FF2B5EF4-FFF2-40B4-BE49-F238E27FC236}">
                <a16:creationId xmlns:a16="http://schemas.microsoft.com/office/drawing/2014/main" id="{63F0EED9-1189-4624-AC5A-01EDAB91E216}"/>
              </a:ext>
            </a:extLst>
          </p:cNvPr>
          <p:cNvPicPr>
            <a:picLocks noChangeAspect="1"/>
          </p:cNvPicPr>
          <p:nvPr/>
        </p:nvPicPr>
        <p:blipFill>
          <a:blip r:embed="rId2"/>
          <a:stretch>
            <a:fillRect/>
          </a:stretch>
        </p:blipFill>
        <p:spPr>
          <a:xfrm>
            <a:off x="1590064" y="960932"/>
            <a:ext cx="5371047" cy="3692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2443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87428" y="0"/>
            <a:ext cx="2809762" cy="538188"/>
          </a:xfrm>
        </p:spPr>
        <p:txBody>
          <a:bodyPr/>
          <a:lstStyle/>
          <a:p>
            <a:r>
              <a:rPr lang="en-US" sz="2400" dirty="0"/>
              <a:t>Dataset</a:t>
            </a:r>
          </a:p>
        </p:txBody>
      </p:sp>
      <p:sp>
        <p:nvSpPr>
          <p:cNvPr id="3" name="Subtitle 2">
            <a:extLst>
              <a:ext uri="{FF2B5EF4-FFF2-40B4-BE49-F238E27FC236}">
                <a16:creationId xmlns:a16="http://schemas.microsoft.com/office/drawing/2014/main" id="{C51165E6-02FB-45D2-BE4B-287DD413AC82}"/>
              </a:ext>
            </a:extLst>
          </p:cNvPr>
          <p:cNvSpPr>
            <a:spLocks noGrp="1"/>
          </p:cNvSpPr>
          <p:nvPr>
            <p:ph type="subTitle" idx="1"/>
          </p:nvPr>
        </p:nvSpPr>
        <p:spPr>
          <a:xfrm>
            <a:off x="1504482" y="941427"/>
            <a:ext cx="6860252" cy="1441418"/>
          </a:xfrm>
        </p:spPr>
        <p:txBody>
          <a:bodyPr/>
          <a:lstStyle/>
          <a:p>
            <a:r>
              <a:rPr lang="en-US" sz="1600" dirty="0"/>
              <a:t>	The </a:t>
            </a:r>
            <a:r>
              <a:rPr lang="en-US" sz="1600" dirty="0">
                <a:hlinkClick r:id="rId2"/>
              </a:rPr>
              <a:t>dataset</a:t>
            </a:r>
            <a:r>
              <a:rPr lang="en-US" sz="1600" dirty="0"/>
              <a:t> that is used in this project is downloaded from the UCI Machine Learning Repository. The dataset contains 48,842 instances in total with 14 attributes. It was originally gathered in 1994. This project aims to predict whether a person will make more than 50,000$ a year or not. This is done using Apache Spark and Machine Learning algorithms.</a:t>
            </a:r>
          </a:p>
        </p:txBody>
      </p:sp>
      <p:pic>
        <p:nvPicPr>
          <p:cNvPr id="5" name="Picture 4">
            <a:extLst>
              <a:ext uri="{FF2B5EF4-FFF2-40B4-BE49-F238E27FC236}">
                <a16:creationId xmlns:a16="http://schemas.microsoft.com/office/drawing/2014/main" id="{6F7DB8D2-E329-43A4-8F02-ACC7E1A61F5E}"/>
              </a:ext>
            </a:extLst>
          </p:cNvPr>
          <p:cNvPicPr>
            <a:picLocks noChangeAspect="1"/>
          </p:cNvPicPr>
          <p:nvPr/>
        </p:nvPicPr>
        <p:blipFill>
          <a:blip r:embed="rId3"/>
          <a:stretch>
            <a:fillRect/>
          </a:stretch>
        </p:blipFill>
        <p:spPr>
          <a:xfrm>
            <a:off x="2055778" y="2382845"/>
            <a:ext cx="4741412" cy="23891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41397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
            <a:ext cx="5048466" cy="803816"/>
          </a:xfrm>
        </p:spPr>
        <p:txBody>
          <a:bodyPr/>
          <a:lstStyle/>
          <a:p>
            <a:r>
              <a:rPr lang="en-US" sz="2400" dirty="0"/>
              <a:t>Categorize hours per week  attribute</a:t>
            </a:r>
          </a:p>
        </p:txBody>
      </p:sp>
      <p:pic>
        <p:nvPicPr>
          <p:cNvPr id="8" name="Picture 7">
            <a:extLst>
              <a:ext uri="{FF2B5EF4-FFF2-40B4-BE49-F238E27FC236}">
                <a16:creationId xmlns:a16="http://schemas.microsoft.com/office/drawing/2014/main" id="{48AAE25F-C139-472B-9FD6-014ACA89F4FE}"/>
              </a:ext>
            </a:extLst>
          </p:cNvPr>
          <p:cNvPicPr>
            <a:picLocks noChangeAspect="1"/>
          </p:cNvPicPr>
          <p:nvPr/>
        </p:nvPicPr>
        <p:blipFill>
          <a:blip r:embed="rId2"/>
          <a:stretch>
            <a:fillRect/>
          </a:stretch>
        </p:blipFill>
        <p:spPr>
          <a:xfrm>
            <a:off x="621613" y="2636290"/>
            <a:ext cx="3355655" cy="223820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71C3714-5F41-4459-958E-771539DDEA0B}"/>
              </a:ext>
            </a:extLst>
          </p:cNvPr>
          <p:cNvPicPr>
            <a:picLocks noChangeAspect="1"/>
          </p:cNvPicPr>
          <p:nvPr/>
        </p:nvPicPr>
        <p:blipFill rotWithShape="1">
          <a:blip r:embed="rId3"/>
          <a:srcRect l="11824" t="1401" r="17353" b="3755"/>
          <a:stretch/>
        </p:blipFill>
        <p:spPr>
          <a:xfrm>
            <a:off x="4333266" y="803817"/>
            <a:ext cx="3862507" cy="3110107"/>
          </a:xfrm>
          <a:prstGeom prst="rect">
            <a:avLst/>
          </a:prstGeom>
        </p:spPr>
      </p:pic>
      <p:sp>
        <p:nvSpPr>
          <p:cNvPr id="7" name="Arrow: Curved Left 6">
            <a:extLst>
              <a:ext uri="{FF2B5EF4-FFF2-40B4-BE49-F238E27FC236}">
                <a16:creationId xmlns:a16="http://schemas.microsoft.com/office/drawing/2014/main" id="{5C4375D1-D40D-4993-BF24-B25426C29113}"/>
              </a:ext>
            </a:extLst>
          </p:cNvPr>
          <p:cNvSpPr/>
          <p:nvPr/>
        </p:nvSpPr>
        <p:spPr>
          <a:xfrm rot="14430529">
            <a:off x="3408617" y="915934"/>
            <a:ext cx="595231" cy="167128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97545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
            <a:ext cx="5048466" cy="803816"/>
          </a:xfrm>
        </p:spPr>
        <p:txBody>
          <a:bodyPr/>
          <a:lstStyle/>
          <a:p>
            <a:r>
              <a:rPr lang="en-US" sz="2400" dirty="0"/>
              <a:t>Convert income attribute to numerical</a:t>
            </a:r>
          </a:p>
        </p:txBody>
      </p:sp>
      <p:pic>
        <p:nvPicPr>
          <p:cNvPr id="4" name="Picture 3">
            <a:extLst>
              <a:ext uri="{FF2B5EF4-FFF2-40B4-BE49-F238E27FC236}">
                <a16:creationId xmlns:a16="http://schemas.microsoft.com/office/drawing/2014/main" id="{B55391A7-B687-4962-AA9A-E8B28D581B62}"/>
              </a:ext>
            </a:extLst>
          </p:cNvPr>
          <p:cNvPicPr>
            <a:picLocks noChangeAspect="1"/>
          </p:cNvPicPr>
          <p:nvPr/>
        </p:nvPicPr>
        <p:blipFill>
          <a:blip r:embed="rId2"/>
          <a:stretch>
            <a:fillRect/>
          </a:stretch>
        </p:blipFill>
        <p:spPr>
          <a:xfrm>
            <a:off x="1087915" y="1602579"/>
            <a:ext cx="6968170" cy="17462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37616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77268" y="1"/>
            <a:ext cx="5048466" cy="803816"/>
          </a:xfrm>
        </p:spPr>
        <p:txBody>
          <a:bodyPr/>
          <a:lstStyle/>
          <a:p>
            <a:r>
              <a:rPr lang="en-US" sz="2400" dirty="0"/>
              <a:t>Convert income attribute to numerical</a:t>
            </a:r>
          </a:p>
        </p:txBody>
      </p:sp>
      <p:pic>
        <p:nvPicPr>
          <p:cNvPr id="6" name="Picture 5">
            <a:extLst>
              <a:ext uri="{FF2B5EF4-FFF2-40B4-BE49-F238E27FC236}">
                <a16:creationId xmlns:a16="http://schemas.microsoft.com/office/drawing/2014/main" id="{3C67C64C-47BD-41BE-A39E-1BC705A039CF}"/>
              </a:ext>
            </a:extLst>
          </p:cNvPr>
          <p:cNvPicPr>
            <a:picLocks noChangeAspect="1"/>
          </p:cNvPicPr>
          <p:nvPr/>
        </p:nvPicPr>
        <p:blipFill rotWithShape="1">
          <a:blip r:embed="rId2"/>
          <a:srcRect l="19901" t="5080" r="23012"/>
          <a:stretch/>
        </p:blipFill>
        <p:spPr>
          <a:xfrm>
            <a:off x="841418" y="2227016"/>
            <a:ext cx="2856721" cy="2859028"/>
          </a:xfrm>
          <a:prstGeom prst="rect">
            <a:avLst/>
          </a:prstGeom>
        </p:spPr>
      </p:pic>
      <p:pic>
        <p:nvPicPr>
          <p:cNvPr id="4" name="Picture 3">
            <a:extLst>
              <a:ext uri="{FF2B5EF4-FFF2-40B4-BE49-F238E27FC236}">
                <a16:creationId xmlns:a16="http://schemas.microsoft.com/office/drawing/2014/main" id="{FCE543EA-0E28-4C1D-8C6F-56FE3D8F70FC}"/>
              </a:ext>
            </a:extLst>
          </p:cNvPr>
          <p:cNvPicPr>
            <a:picLocks noChangeAspect="1"/>
          </p:cNvPicPr>
          <p:nvPr/>
        </p:nvPicPr>
        <p:blipFill rotWithShape="1">
          <a:blip r:embed="rId3"/>
          <a:srcRect l="15562" t="4905" r="15352" b="3317"/>
          <a:stretch/>
        </p:blipFill>
        <p:spPr>
          <a:xfrm>
            <a:off x="4133141" y="731746"/>
            <a:ext cx="4037454" cy="3225039"/>
          </a:xfrm>
          <a:prstGeom prst="rect">
            <a:avLst/>
          </a:prstGeom>
        </p:spPr>
      </p:pic>
      <p:sp>
        <p:nvSpPr>
          <p:cNvPr id="7" name="Arrow: Curved Left 6">
            <a:extLst>
              <a:ext uri="{FF2B5EF4-FFF2-40B4-BE49-F238E27FC236}">
                <a16:creationId xmlns:a16="http://schemas.microsoft.com/office/drawing/2014/main" id="{5C4375D1-D40D-4993-BF24-B25426C29113}"/>
              </a:ext>
            </a:extLst>
          </p:cNvPr>
          <p:cNvSpPr/>
          <p:nvPr/>
        </p:nvSpPr>
        <p:spPr>
          <a:xfrm rot="14430529">
            <a:off x="3400523" y="720943"/>
            <a:ext cx="595231" cy="167128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79758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4256691" y="67001"/>
            <a:ext cx="3716158" cy="414409"/>
          </a:xfrm>
        </p:spPr>
        <p:txBody>
          <a:bodyPr/>
          <a:lstStyle/>
          <a:p>
            <a:r>
              <a:rPr lang="en-US" sz="2400" dirty="0"/>
              <a:t>Final dataframe schema</a:t>
            </a:r>
          </a:p>
        </p:txBody>
      </p:sp>
      <p:pic>
        <p:nvPicPr>
          <p:cNvPr id="4" name="Picture 3">
            <a:extLst>
              <a:ext uri="{FF2B5EF4-FFF2-40B4-BE49-F238E27FC236}">
                <a16:creationId xmlns:a16="http://schemas.microsoft.com/office/drawing/2014/main" id="{69B926C3-251E-4034-862F-1CDCC22BB63B}"/>
              </a:ext>
            </a:extLst>
          </p:cNvPr>
          <p:cNvPicPr>
            <a:picLocks noChangeAspect="1"/>
          </p:cNvPicPr>
          <p:nvPr/>
        </p:nvPicPr>
        <p:blipFill>
          <a:blip r:embed="rId2"/>
          <a:stretch>
            <a:fillRect/>
          </a:stretch>
        </p:blipFill>
        <p:spPr>
          <a:xfrm>
            <a:off x="2941157" y="2085613"/>
            <a:ext cx="3261686" cy="278368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8EB4C25-2CEF-4D71-BDBF-9B1DCB35F207}"/>
              </a:ext>
            </a:extLst>
          </p:cNvPr>
          <p:cNvPicPr>
            <a:picLocks noChangeAspect="1"/>
          </p:cNvPicPr>
          <p:nvPr/>
        </p:nvPicPr>
        <p:blipFill>
          <a:blip r:embed="rId3"/>
          <a:stretch>
            <a:fillRect/>
          </a:stretch>
        </p:blipFill>
        <p:spPr>
          <a:xfrm>
            <a:off x="1335564" y="1016217"/>
            <a:ext cx="6472871" cy="6589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66229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ctrTitle"/>
          </p:nvPr>
        </p:nvSpPr>
        <p:spPr>
          <a:xfrm>
            <a:off x="1546024" y="1754794"/>
            <a:ext cx="5994397"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dirty="0">
                <a:solidFill>
                  <a:schemeClr val="accent4"/>
                </a:solidFill>
              </a:rPr>
              <a:t>5.</a:t>
            </a:r>
            <a:endParaRPr sz="6000" dirty="0">
              <a:solidFill>
                <a:schemeClr val="accent4"/>
              </a:solidFill>
            </a:endParaRPr>
          </a:p>
          <a:p>
            <a:pPr marL="0" lvl="0" indent="0" algn="l" rtl="0">
              <a:spcBef>
                <a:spcPts val="0"/>
              </a:spcBef>
              <a:spcAft>
                <a:spcPts val="0"/>
              </a:spcAft>
              <a:buNone/>
            </a:pPr>
            <a:r>
              <a:rPr lang="en-US" dirty="0"/>
              <a:t>Model Training</a:t>
            </a:r>
            <a:endParaRPr dirty="0"/>
          </a:p>
        </p:txBody>
      </p:sp>
      <p:sp>
        <p:nvSpPr>
          <p:cNvPr id="99" name="Google Shape;99;p15"/>
          <p:cNvSpPr txBox="1">
            <a:spLocks noGrp="1"/>
          </p:cNvSpPr>
          <p:nvPr>
            <p:ph type="sldNum" idx="4294967295"/>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extLst>
      <p:ext uri="{BB962C8B-B14F-4D97-AF65-F5344CB8AC3E}">
        <p14:creationId xmlns:p14="http://schemas.microsoft.com/office/powerpoint/2010/main" val="34206983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75672"/>
            <a:ext cx="5048466" cy="414409"/>
          </a:xfrm>
        </p:spPr>
        <p:txBody>
          <a:bodyPr/>
          <a:lstStyle/>
          <a:p>
            <a:r>
              <a:rPr lang="en-US" sz="2400" dirty="0"/>
              <a:t>Create a pipeline</a:t>
            </a:r>
          </a:p>
        </p:txBody>
      </p:sp>
      <p:pic>
        <p:nvPicPr>
          <p:cNvPr id="4" name="Picture 3">
            <a:extLst>
              <a:ext uri="{FF2B5EF4-FFF2-40B4-BE49-F238E27FC236}">
                <a16:creationId xmlns:a16="http://schemas.microsoft.com/office/drawing/2014/main" id="{5DE06753-1861-4EC6-9D5F-C64383F7304D}"/>
              </a:ext>
            </a:extLst>
          </p:cNvPr>
          <p:cNvPicPr>
            <a:picLocks noChangeAspect="1"/>
          </p:cNvPicPr>
          <p:nvPr/>
        </p:nvPicPr>
        <p:blipFill>
          <a:blip r:embed="rId2"/>
          <a:stretch>
            <a:fillRect/>
          </a:stretch>
        </p:blipFill>
        <p:spPr>
          <a:xfrm>
            <a:off x="3005859" y="768397"/>
            <a:ext cx="3021072" cy="41994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79122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860348"/>
          </a:xfrm>
        </p:spPr>
        <p:txBody>
          <a:bodyPr/>
          <a:lstStyle/>
          <a:p>
            <a:r>
              <a:rPr lang="en-US" sz="2400" dirty="0"/>
              <a:t>Split the dataframe to train and test sets</a:t>
            </a:r>
          </a:p>
        </p:txBody>
      </p:sp>
      <p:pic>
        <p:nvPicPr>
          <p:cNvPr id="5" name="Picture 4">
            <a:extLst>
              <a:ext uri="{FF2B5EF4-FFF2-40B4-BE49-F238E27FC236}">
                <a16:creationId xmlns:a16="http://schemas.microsoft.com/office/drawing/2014/main" id="{1CC1E277-45E0-4A4D-AC36-C3F898CDF6F1}"/>
              </a:ext>
            </a:extLst>
          </p:cNvPr>
          <p:cNvPicPr>
            <a:picLocks noChangeAspect="1"/>
          </p:cNvPicPr>
          <p:nvPr/>
        </p:nvPicPr>
        <p:blipFill>
          <a:blip r:embed="rId2"/>
          <a:stretch>
            <a:fillRect/>
          </a:stretch>
        </p:blipFill>
        <p:spPr>
          <a:xfrm>
            <a:off x="1633998" y="2103570"/>
            <a:ext cx="5489844" cy="7104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731323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Decision Tree Classifier</a:t>
            </a:r>
          </a:p>
        </p:txBody>
      </p:sp>
      <p:pic>
        <p:nvPicPr>
          <p:cNvPr id="4" name="Picture 3">
            <a:extLst>
              <a:ext uri="{FF2B5EF4-FFF2-40B4-BE49-F238E27FC236}">
                <a16:creationId xmlns:a16="http://schemas.microsoft.com/office/drawing/2014/main" id="{B46A913B-37FC-4A37-84E6-6195E9F68875}"/>
              </a:ext>
            </a:extLst>
          </p:cNvPr>
          <p:cNvPicPr>
            <a:picLocks noChangeAspect="1"/>
          </p:cNvPicPr>
          <p:nvPr/>
        </p:nvPicPr>
        <p:blipFill>
          <a:blip r:embed="rId2"/>
          <a:stretch>
            <a:fillRect/>
          </a:stretch>
        </p:blipFill>
        <p:spPr>
          <a:xfrm>
            <a:off x="1842312" y="1006589"/>
            <a:ext cx="4941213" cy="37455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53156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Decision Tree Classifier</a:t>
            </a:r>
          </a:p>
        </p:txBody>
      </p:sp>
      <p:pic>
        <p:nvPicPr>
          <p:cNvPr id="5" name="Picture 4">
            <a:extLst>
              <a:ext uri="{FF2B5EF4-FFF2-40B4-BE49-F238E27FC236}">
                <a16:creationId xmlns:a16="http://schemas.microsoft.com/office/drawing/2014/main" id="{0607F8E9-501D-4CEA-914A-56BBFE20B191}"/>
              </a:ext>
            </a:extLst>
          </p:cNvPr>
          <p:cNvPicPr>
            <a:picLocks noChangeAspect="1"/>
          </p:cNvPicPr>
          <p:nvPr/>
        </p:nvPicPr>
        <p:blipFill>
          <a:blip r:embed="rId2"/>
          <a:stretch>
            <a:fillRect/>
          </a:stretch>
        </p:blipFill>
        <p:spPr>
          <a:xfrm>
            <a:off x="1082357" y="1418897"/>
            <a:ext cx="2384711" cy="306357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320923F-9825-4F97-AC6E-25A271B91D1A}"/>
              </a:ext>
            </a:extLst>
          </p:cNvPr>
          <p:cNvPicPr>
            <a:picLocks noChangeAspect="1"/>
          </p:cNvPicPr>
          <p:nvPr/>
        </p:nvPicPr>
        <p:blipFill>
          <a:blip r:embed="rId3"/>
          <a:stretch>
            <a:fillRect/>
          </a:stretch>
        </p:blipFill>
        <p:spPr>
          <a:xfrm>
            <a:off x="4923844" y="1418897"/>
            <a:ext cx="2351247" cy="306357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F4BEA142-643C-4948-A06B-4EB34B21979B}"/>
              </a:ext>
            </a:extLst>
          </p:cNvPr>
          <p:cNvSpPr txBox="1"/>
          <p:nvPr/>
        </p:nvSpPr>
        <p:spPr>
          <a:xfrm>
            <a:off x="5160292"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Test results</a:t>
            </a:r>
          </a:p>
        </p:txBody>
      </p:sp>
      <p:sp>
        <p:nvSpPr>
          <p:cNvPr id="9" name="TextBox 8">
            <a:extLst>
              <a:ext uri="{FF2B5EF4-FFF2-40B4-BE49-F238E27FC236}">
                <a16:creationId xmlns:a16="http://schemas.microsoft.com/office/drawing/2014/main" id="{DDB3C5F0-89BB-47E1-9EE3-8A9CDB4EFEB1}"/>
              </a:ext>
            </a:extLst>
          </p:cNvPr>
          <p:cNvSpPr txBox="1"/>
          <p:nvPr/>
        </p:nvSpPr>
        <p:spPr>
          <a:xfrm>
            <a:off x="1335537"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Training results</a:t>
            </a:r>
          </a:p>
        </p:txBody>
      </p:sp>
    </p:spTree>
    <p:extLst>
      <p:ext uri="{BB962C8B-B14F-4D97-AF65-F5344CB8AC3E}">
        <p14:creationId xmlns:p14="http://schemas.microsoft.com/office/powerpoint/2010/main" val="34289670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Random Forest Classifier</a:t>
            </a:r>
          </a:p>
        </p:txBody>
      </p:sp>
      <p:pic>
        <p:nvPicPr>
          <p:cNvPr id="5" name="Picture 4">
            <a:extLst>
              <a:ext uri="{FF2B5EF4-FFF2-40B4-BE49-F238E27FC236}">
                <a16:creationId xmlns:a16="http://schemas.microsoft.com/office/drawing/2014/main" id="{0E8BDBFB-D69D-4E7E-9812-40921505F37D}"/>
              </a:ext>
            </a:extLst>
          </p:cNvPr>
          <p:cNvPicPr>
            <a:picLocks noChangeAspect="1"/>
          </p:cNvPicPr>
          <p:nvPr/>
        </p:nvPicPr>
        <p:blipFill>
          <a:blip r:embed="rId2"/>
          <a:stretch>
            <a:fillRect/>
          </a:stretch>
        </p:blipFill>
        <p:spPr>
          <a:xfrm>
            <a:off x="2166633" y="1187105"/>
            <a:ext cx="4643002" cy="35020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9140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6437" y="0"/>
            <a:ext cx="3809746" cy="490983"/>
          </a:xfrm>
        </p:spPr>
        <p:txBody>
          <a:bodyPr/>
          <a:lstStyle/>
          <a:p>
            <a:r>
              <a:rPr lang="en-US" sz="2400" dirty="0"/>
              <a:t>Dataset Description</a:t>
            </a:r>
          </a:p>
        </p:txBody>
      </p:sp>
      <p:graphicFrame>
        <p:nvGraphicFramePr>
          <p:cNvPr id="4" name="Table 4">
            <a:extLst>
              <a:ext uri="{FF2B5EF4-FFF2-40B4-BE49-F238E27FC236}">
                <a16:creationId xmlns:a16="http://schemas.microsoft.com/office/drawing/2014/main" id="{66B09022-319A-4D84-A88C-49D7059B5FA3}"/>
              </a:ext>
            </a:extLst>
          </p:cNvPr>
          <p:cNvGraphicFramePr>
            <a:graphicFrameLocks noGrp="1"/>
          </p:cNvGraphicFramePr>
          <p:nvPr>
            <p:extLst>
              <p:ext uri="{D42A27DB-BD31-4B8C-83A1-F6EECF244321}">
                <p14:modId xmlns:p14="http://schemas.microsoft.com/office/powerpoint/2010/main" val="3484139211"/>
              </p:ext>
            </p:extLst>
          </p:nvPr>
        </p:nvGraphicFramePr>
        <p:xfrm>
          <a:off x="1591566" y="719927"/>
          <a:ext cx="6863256" cy="3632200"/>
        </p:xfrm>
        <a:graphic>
          <a:graphicData uri="http://schemas.openxmlformats.org/drawingml/2006/table">
            <a:tbl>
              <a:tblPr firstRow="1" bandRow="1">
                <a:tableStyleId>{93296810-A885-4BE3-A3E7-6D5BEEA58F35}</a:tableStyleId>
              </a:tblPr>
              <a:tblGrid>
                <a:gridCol w="1471449">
                  <a:extLst>
                    <a:ext uri="{9D8B030D-6E8A-4147-A177-3AD203B41FA5}">
                      <a16:colId xmlns:a16="http://schemas.microsoft.com/office/drawing/2014/main" val="958942506"/>
                    </a:ext>
                  </a:extLst>
                </a:gridCol>
                <a:gridCol w="1499976">
                  <a:extLst>
                    <a:ext uri="{9D8B030D-6E8A-4147-A177-3AD203B41FA5}">
                      <a16:colId xmlns:a16="http://schemas.microsoft.com/office/drawing/2014/main" val="2452726394"/>
                    </a:ext>
                  </a:extLst>
                </a:gridCol>
                <a:gridCol w="3891831">
                  <a:extLst>
                    <a:ext uri="{9D8B030D-6E8A-4147-A177-3AD203B41FA5}">
                      <a16:colId xmlns:a16="http://schemas.microsoft.com/office/drawing/2014/main" val="4094028226"/>
                    </a:ext>
                  </a:extLst>
                </a:gridCol>
              </a:tblGrid>
              <a:tr h="370840">
                <a:tc>
                  <a:txBody>
                    <a:bodyPr/>
                    <a:lstStyle/>
                    <a:p>
                      <a:pPr algn="ctr"/>
                      <a:r>
                        <a:rPr lang="en-US" dirty="0"/>
                        <a:t>Column Name</a:t>
                      </a:r>
                    </a:p>
                  </a:txBody>
                  <a:tcPr/>
                </a:tc>
                <a:tc>
                  <a:txBody>
                    <a:bodyPr/>
                    <a:lstStyle/>
                    <a:p>
                      <a:pPr algn="ctr"/>
                      <a:r>
                        <a:rPr lang="en-US" dirty="0"/>
                        <a:t>Data Type</a:t>
                      </a:r>
                    </a:p>
                  </a:txBody>
                  <a:tcPr/>
                </a:tc>
                <a:tc>
                  <a:txBody>
                    <a:bodyPr/>
                    <a:lstStyle/>
                    <a:p>
                      <a:pPr algn="ctr"/>
                      <a:r>
                        <a:rPr lang="en-US" dirty="0"/>
                        <a:t>Description</a:t>
                      </a:r>
                    </a:p>
                  </a:txBody>
                  <a:tcPr/>
                </a:tc>
                <a:extLst>
                  <a:ext uri="{0D108BD9-81ED-4DB2-BD59-A6C34878D82A}">
                    <a16:rowId xmlns:a16="http://schemas.microsoft.com/office/drawing/2014/main" val="2552962106"/>
                  </a:ext>
                </a:extLst>
              </a:tr>
              <a:tr h="370840">
                <a:tc>
                  <a:txBody>
                    <a:bodyPr/>
                    <a:lstStyle/>
                    <a:p>
                      <a:pPr algn="ctr"/>
                      <a:r>
                        <a:rPr lang="en-US" dirty="0"/>
                        <a:t>income</a:t>
                      </a:r>
                    </a:p>
                  </a:txBody>
                  <a:tcPr/>
                </a:tc>
                <a:tc>
                  <a:txBody>
                    <a:bodyPr/>
                    <a:lstStyle/>
                    <a:p>
                      <a:pPr algn="ctr"/>
                      <a:r>
                        <a:rPr lang="en-US" dirty="0"/>
                        <a:t>nominal</a:t>
                      </a:r>
                    </a:p>
                  </a:txBody>
                  <a:tcPr/>
                </a:tc>
                <a:tc>
                  <a:txBody>
                    <a:bodyPr/>
                    <a:lstStyle/>
                    <a:p>
                      <a:pPr algn="ctr"/>
                      <a:r>
                        <a:rPr lang="en-US" dirty="0"/>
                        <a:t>Whether a person’s income over a year is over 50K or not</a:t>
                      </a:r>
                    </a:p>
                  </a:txBody>
                  <a:tcPr/>
                </a:tc>
                <a:extLst>
                  <a:ext uri="{0D108BD9-81ED-4DB2-BD59-A6C34878D82A}">
                    <a16:rowId xmlns:a16="http://schemas.microsoft.com/office/drawing/2014/main" val="163324646"/>
                  </a:ext>
                </a:extLst>
              </a:tr>
              <a:tr h="370840">
                <a:tc>
                  <a:txBody>
                    <a:bodyPr/>
                    <a:lstStyle/>
                    <a:p>
                      <a:pPr algn="ctr"/>
                      <a:r>
                        <a:rPr lang="en-US" dirty="0"/>
                        <a:t>age</a:t>
                      </a:r>
                    </a:p>
                  </a:txBody>
                  <a:tcPr/>
                </a:tc>
                <a:tc>
                  <a:txBody>
                    <a:bodyPr/>
                    <a:lstStyle/>
                    <a:p>
                      <a:pPr algn="ctr"/>
                      <a:r>
                        <a:rPr lang="en-US" dirty="0"/>
                        <a:t>numeric</a:t>
                      </a:r>
                    </a:p>
                  </a:txBody>
                  <a:tcPr/>
                </a:tc>
                <a:tc>
                  <a:txBody>
                    <a:bodyPr/>
                    <a:lstStyle/>
                    <a:p>
                      <a:pPr algn="ctr"/>
                      <a:r>
                        <a:rPr lang="en-US" dirty="0"/>
                        <a:t>Age of the person</a:t>
                      </a:r>
                    </a:p>
                  </a:txBody>
                  <a:tcPr/>
                </a:tc>
                <a:extLst>
                  <a:ext uri="{0D108BD9-81ED-4DB2-BD59-A6C34878D82A}">
                    <a16:rowId xmlns:a16="http://schemas.microsoft.com/office/drawing/2014/main" val="1798245979"/>
                  </a:ext>
                </a:extLst>
              </a:tr>
              <a:tr h="370840">
                <a:tc>
                  <a:txBody>
                    <a:bodyPr/>
                    <a:lstStyle/>
                    <a:p>
                      <a:pPr algn="ctr"/>
                      <a:r>
                        <a:rPr lang="en-US" dirty="0" err="1"/>
                        <a:t>workclass</a:t>
                      </a:r>
                      <a:endParaRPr lang="en-US" dirty="0"/>
                    </a:p>
                  </a:txBody>
                  <a:tcPr/>
                </a:tc>
                <a:tc>
                  <a:txBody>
                    <a:bodyPr/>
                    <a:lstStyle/>
                    <a:p>
                      <a:pPr algn="ctr"/>
                      <a:r>
                        <a:rPr lang="en-US" dirty="0"/>
                        <a:t>nominal</a:t>
                      </a:r>
                    </a:p>
                  </a:txBody>
                  <a:tcPr/>
                </a:tc>
                <a:tc>
                  <a:txBody>
                    <a:bodyPr/>
                    <a:lstStyle/>
                    <a:p>
                      <a:pPr algn="ctr"/>
                      <a:r>
                        <a:rPr lang="en-US" dirty="0"/>
                        <a:t>Class of the work, for instance; private, self-employed, etc.</a:t>
                      </a:r>
                    </a:p>
                  </a:txBody>
                  <a:tcPr/>
                </a:tc>
                <a:extLst>
                  <a:ext uri="{0D108BD9-81ED-4DB2-BD59-A6C34878D82A}">
                    <a16:rowId xmlns:a16="http://schemas.microsoft.com/office/drawing/2014/main" val="1143972364"/>
                  </a:ext>
                </a:extLst>
              </a:tr>
              <a:tr h="370840">
                <a:tc>
                  <a:txBody>
                    <a:bodyPr/>
                    <a:lstStyle/>
                    <a:p>
                      <a:pPr algn="ctr"/>
                      <a:r>
                        <a:rPr lang="en-US" dirty="0" err="1"/>
                        <a:t>fnlwgt</a:t>
                      </a:r>
                      <a:endParaRPr lang="en-US" dirty="0"/>
                    </a:p>
                  </a:txBody>
                  <a:tcPr/>
                </a:tc>
                <a:tc>
                  <a:txBody>
                    <a:bodyPr/>
                    <a:lstStyle/>
                    <a:p>
                      <a:pPr algn="ctr"/>
                      <a:r>
                        <a:rPr lang="en-US" dirty="0"/>
                        <a:t>numeric</a:t>
                      </a:r>
                    </a:p>
                  </a:txBody>
                  <a:tcPr/>
                </a:tc>
                <a:tc>
                  <a:txBody>
                    <a:bodyPr/>
                    <a:lstStyle/>
                    <a:p>
                      <a:pPr algn="ctr"/>
                      <a:r>
                        <a:rPr lang="en-US" dirty="0"/>
                        <a:t>Final weight</a:t>
                      </a:r>
                    </a:p>
                  </a:txBody>
                  <a:tcPr/>
                </a:tc>
                <a:extLst>
                  <a:ext uri="{0D108BD9-81ED-4DB2-BD59-A6C34878D82A}">
                    <a16:rowId xmlns:a16="http://schemas.microsoft.com/office/drawing/2014/main" val="1857876738"/>
                  </a:ext>
                </a:extLst>
              </a:tr>
              <a:tr h="370840">
                <a:tc>
                  <a:txBody>
                    <a:bodyPr/>
                    <a:lstStyle/>
                    <a:p>
                      <a:pPr algn="ctr"/>
                      <a:r>
                        <a:rPr lang="en-US" dirty="0"/>
                        <a:t>education</a:t>
                      </a:r>
                    </a:p>
                  </a:txBody>
                  <a:tcPr/>
                </a:tc>
                <a:tc>
                  <a:txBody>
                    <a:bodyPr/>
                    <a:lstStyle/>
                    <a:p>
                      <a:pPr algn="ctr"/>
                      <a:r>
                        <a:rPr lang="en-US" dirty="0"/>
                        <a:t>nominal</a:t>
                      </a:r>
                    </a:p>
                  </a:txBody>
                  <a:tcPr/>
                </a:tc>
                <a:tc>
                  <a:txBody>
                    <a:bodyPr/>
                    <a:lstStyle/>
                    <a:p>
                      <a:pPr algn="ctr"/>
                      <a:r>
                        <a:rPr lang="en-US" dirty="0"/>
                        <a:t>Education level of the person</a:t>
                      </a:r>
                    </a:p>
                  </a:txBody>
                  <a:tcPr/>
                </a:tc>
                <a:extLst>
                  <a:ext uri="{0D108BD9-81ED-4DB2-BD59-A6C34878D82A}">
                    <a16:rowId xmlns:a16="http://schemas.microsoft.com/office/drawing/2014/main" val="644658915"/>
                  </a:ext>
                </a:extLst>
              </a:tr>
              <a:tr h="370840">
                <a:tc>
                  <a:txBody>
                    <a:bodyPr/>
                    <a:lstStyle/>
                    <a:p>
                      <a:pPr algn="ctr"/>
                      <a:r>
                        <a:rPr lang="en-US" dirty="0"/>
                        <a:t>education-num</a:t>
                      </a:r>
                    </a:p>
                  </a:txBody>
                  <a:tcPr/>
                </a:tc>
                <a:tc>
                  <a:txBody>
                    <a:bodyPr/>
                    <a:lstStyle/>
                    <a:p>
                      <a:pPr algn="ctr"/>
                      <a:r>
                        <a:rPr lang="en-US" dirty="0"/>
                        <a:t>numeric</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Education level of the person</a:t>
                      </a:r>
                    </a:p>
                  </a:txBody>
                  <a:tcPr/>
                </a:tc>
                <a:extLst>
                  <a:ext uri="{0D108BD9-81ED-4DB2-BD59-A6C34878D82A}">
                    <a16:rowId xmlns:a16="http://schemas.microsoft.com/office/drawing/2014/main" val="919447780"/>
                  </a:ext>
                </a:extLst>
              </a:tr>
              <a:tr h="370840">
                <a:tc>
                  <a:txBody>
                    <a:bodyPr/>
                    <a:lstStyle/>
                    <a:p>
                      <a:pPr algn="ctr"/>
                      <a:r>
                        <a:rPr lang="en-US" dirty="0"/>
                        <a:t>marital-status</a:t>
                      </a:r>
                    </a:p>
                  </a:txBody>
                  <a:tcPr/>
                </a:tc>
                <a:tc>
                  <a:txBody>
                    <a:bodyPr/>
                    <a:lstStyle/>
                    <a:p>
                      <a:pPr algn="ctr"/>
                      <a:r>
                        <a:rPr lang="en-US" dirty="0"/>
                        <a:t>nominal</a:t>
                      </a:r>
                    </a:p>
                  </a:txBody>
                  <a:tcPr/>
                </a:tc>
                <a:tc>
                  <a:txBody>
                    <a:bodyPr/>
                    <a:lstStyle/>
                    <a:p>
                      <a:pPr algn="ctr"/>
                      <a:r>
                        <a:rPr lang="en-US" dirty="0"/>
                        <a:t>self-explanatory</a:t>
                      </a:r>
                    </a:p>
                  </a:txBody>
                  <a:tcPr/>
                </a:tc>
                <a:extLst>
                  <a:ext uri="{0D108BD9-81ED-4DB2-BD59-A6C34878D82A}">
                    <a16:rowId xmlns:a16="http://schemas.microsoft.com/office/drawing/2014/main" val="475628711"/>
                  </a:ext>
                </a:extLst>
              </a:tr>
              <a:tr h="370840">
                <a:tc>
                  <a:txBody>
                    <a:bodyPr/>
                    <a:lstStyle/>
                    <a:p>
                      <a:pPr algn="ctr"/>
                      <a:r>
                        <a:rPr lang="en-US" dirty="0"/>
                        <a:t>occupation</a:t>
                      </a:r>
                    </a:p>
                  </a:txBody>
                  <a:tcPr/>
                </a:tc>
                <a:tc>
                  <a:txBody>
                    <a:bodyPr/>
                    <a:lstStyle/>
                    <a:p>
                      <a:pPr algn="ctr"/>
                      <a:r>
                        <a:rPr lang="en-US" dirty="0"/>
                        <a:t>nominal</a:t>
                      </a:r>
                    </a:p>
                  </a:txBody>
                  <a:tcPr/>
                </a:tc>
                <a:tc>
                  <a:txBody>
                    <a:bodyPr/>
                    <a:lstStyle/>
                    <a:p>
                      <a:pPr algn="ctr"/>
                      <a:r>
                        <a:rPr lang="en-US" dirty="0"/>
                        <a:t>Category of the person’s job</a:t>
                      </a:r>
                    </a:p>
                  </a:txBody>
                  <a:tcPr/>
                </a:tc>
                <a:extLst>
                  <a:ext uri="{0D108BD9-81ED-4DB2-BD59-A6C34878D82A}">
                    <a16:rowId xmlns:a16="http://schemas.microsoft.com/office/drawing/2014/main" val="3582952979"/>
                  </a:ext>
                </a:extLst>
              </a:tr>
            </a:tbl>
          </a:graphicData>
        </a:graphic>
      </p:graphicFrame>
    </p:spTree>
    <p:extLst>
      <p:ext uri="{BB962C8B-B14F-4D97-AF65-F5344CB8AC3E}">
        <p14:creationId xmlns:p14="http://schemas.microsoft.com/office/powerpoint/2010/main" val="39223651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Random Forest Classifier</a:t>
            </a:r>
          </a:p>
        </p:txBody>
      </p:sp>
      <p:pic>
        <p:nvPicPr>
          <p:cNvPr id="4" name="Picture 3">
            <a:extLst>
              <a:ext uri="{FF2B5EF4-FFF2-40B4-BE49-F238E27FC236}">
                <a16:creationId xmlns:a16="http://schemas.microsoft.com/office/drawing/2014/main" id="{3AB0AAF0-339E-46E9-A023-532775F3177A}"/>
              </a:ext>
            </a:extLst>
          </p:cNvPr>
          <p:cNvPicPr>
            <a:picLocks noChangeAspect="1"/>
          </p:cNvPicPr>
          <p:nvPr/>
        </p:nvPicPr>
        <p:blipFill>
          <a:blip r:embed="rId2"/>
          <a:stretch>
            <a:fillRect/>
          </a:stretch>
        </p:blipFill>
        <p:spPr>
          <a:xfrm>
            <a:off x="1073349" y="1418897"/>
            <a:ext cx="2353930" cy="30635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6ABE797-A1A3-43AA-88FC-392A20C92758}"/>
              </a:ext>
            </a:extLst>
          </p:cNvPr>
          <p:cNvPicPr>
            <a:picLocks noChangeAspect="1"/>
          </p:cNvPicPr>
          <p:nvPr/>
        </p:nvPicPr>
        <p:blipFill>
          <a:blip r:embed="rId3"/>
          <a:stretch>
            <a:fillRect/>
          </a:stretch>
        </p:blipFill>
        <p:spPr>
          <a:xfrm>
            <a:off x="4882709" y="1418897"/>
            <a:ext cx="2382129" cy="306357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A9B6B7B7-C022-401C-B496-C3E71181B5B5}"/>
              </a:ext>
            </a:extLst>
          </p:cNvPr>
          <p:cNvSpPr txBox="1"/>
          <p:nvPr/>
        </p:nvSpPr>
        <p:spPr>
          <a:xfrm>
            <a:off x="5160292"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Test results</a:t>
            </a:r>
          </a:p>
        </p:txBody>
      </p:sp>
      <p:sp>
        <p:nvSpPr>
          <p:cNvPr id="10" name="TextBox 9">
            <a:extLst>
              <a:ext uri="{FF2B5EF4-FFF2-40B4-BE49-F238E27FC236}">
                <a16:creationId xmlns:a16="http://schemas.microsoft.com/office/drawing/2014/main" id="{B4DA8EBD-4871-4D94-9DBA-EAEC92711144}"/>
              </a:ext>
            </a:extLst>
          </p:cNvPr>
          <p:cNvSpPr txBox="1"/>
          <p:nvPr/>
        </p:nvSpPr>
        <p:spPr>
          <a:xfrm>
            <a:off x="1335537"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Training results</a:t>
            </a:r>
          </a:p>
        </p:txBody>
      </p:sp>
    </p:spTree>
    <p:extLst>
      <p:ext uri="{BB962C8B-B14F-4D97-AF65-F5344CB8AC3E}">
        <p14:creationId xmlns:p14="http://schemas.microsoft.com/office/powerpoint/2010/main" val="22873359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Linear SVC</a:t>
            </a:r>
          </a:p>
        </p:txBody>
      </p:sp>
      <p:pic>
        <p:nvPicPr>
          <p:cNvPr id="4" name="Picture 3">
            <a:extLst>
              <a:ext uri="{FF2B5EF4-FFF2-40B4-BE49-F238E27FC236}">
                <a16:creationId xmlns:a16="http://schemas.microsoft.com/office/drawing/2014/main" id="{2B2A0EE7-DD23-4B48-9C66-4852D7A5E151}"/>
              </a:ext>
            </a:extLst>
          </p:cNvPr>
          <p:cNvPicPr>
            <a:picLocks noChangeAspect="1"/>
          </p:cNvPicPr>
          <p:nvPr/>
        </p:nvPicPr>
        <p:blipFill>
          <a:blip r:embed="rId2"/>
          <a:stretch>
            <a:fillRect/>
          </a:stretch>
        </p:blipFill>
        <p:spPr>
          <a:xfrm>
            <a:off x="1458350" y="976658"/>
            <a:ext cx="5784780" cy="35144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071011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Linear SVC</a:t>
            </a:r>
          </a:p>
        </p:txBody>
      </p:sp>
      <p:pic>
        <p:nvPicPr>
          <p:cNvPr id="4" name="Picture 3">
            <a:extLst>
              <a:ext uri="{FF2B5EF4-FFF2-40B4-BE49-F238E27FC236}">
                <a16:creationId xmlns:a16="http://schemas.microsoft.com/office/drawing/2014/main" id="{C3500AC7-C0F8-4539-963B-31285D2F8F73}"/>
              </a:ext>
            </a:extLst>
          </p:cNvPr>
          <p:cNvPicPr>
            <a:picLocks noChangeAspect="1"/>
          </p:cNvPicPr>
          <p:nvPr/>
        </p:nvPicPr>
        <p:blipFill>
          <a:blip r:embed="rId2"/>
          <a:stretch>
            <a:fillRect/>
          </a:stretch>
        </p:blipFill>
        <p:spPr>
          <a:xfrm>
            <a:off x="1090258" y="1418897"/>
            <a:ext cx="2307775" cy="30635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FDCFE9F-72F2-40C1-BA07-6C797457A599}"/>
              </a:ext>
            </a:extLst>
          </p:cNvPr>
          <p:cNvPicPr>
            <a:picLocks noChangeAspect="1"/>
          </p:cNvPicPr>
          <p:nvPr/>
        </p:nvPicPr>
        <p:blipFill>
          <a:blip r:embed="rId3"/>
          <a:stretch>
            <a:fillRect/>
          </a:stretch>
        </p:blipFill>
        <p:spPr>
          <a:xfrm>
            <a:off x="4902634" y="1418897"/>
            <a:ext cx="2376305" cy="306357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3392E13-5240-4E30-9D3D-C554050A0DB3}"/>
              </a:ext>
            </a:extLst>
          </p:cNvPr>
          <p:cNvSpPr txBox="1"/>
          <p:nvPr/>
        </p:nvSpPr>
        <p:spPr>
          <a:xfrm>
            <a:off x="5160292"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Test results</a:t>
            </a:r>
          </a:p>
        </p:txBody>
      </p:sp>
      <p:sp>
        <p:nvSpPr>
          <p:cNvPr id="10" name="TextBox 9">
            <a:extLst>
              <a:ext uri="{FF2B5EF4-FFF2-40B4-BE49-F238E27FC236}">
                <a16:creationId xmlns:a16="http://schemas.microsoft.com/office/drawing/2014/main" id="{D7AE996D-588F-4C64-ADED-01298563B6ED}"/>
              </a:ext>
            </a:extLst>
          </p:cNvPr>
          <p:cNvSpPr txBox="1"/>
          <p:nvPr/>
        </p:nvSpPr>
        <p:spPr>
          <a:xfrm>
            <a:off x="1335537"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Training results</a:t>
            </a:r>
          </a:p>
        </p:txBody>
      </p:sp>
    </p:spTree>
    <p:extLst>
      <p:ext uri="{BB962C8B-B14F-4D97-AF65-F5344CB8AC3E}">
        <p14:creationId xmlns:p14="http://schemas.microsoft.com/office/powerpoint/2010/main" val="11181899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Linear Regression</a:t>
            </a:r>
          </a:p>
        </p:txBody>
      </p:sp>
      <p:pic>
        <p:nvPicPr>
          <p:cNvPr id="4" name="Picture 3">
            <a:extLst>
              <a:ext uri="{FF2B5EF4-FFF2-40B4-BE49-F238E27FC236}">
                <a16:creationId xmlns:a16="http://schemas.microsoft.com/office/drawing/2014/main" id="{F462B188-8AEB-4562-9D0E-E40F8AFEF962}"/>
              </a:ext>
            </a:extLst>
          </p:cNvPr>
          <p:cNvPicPr>
            <a:picLocks noChangeAspect="1"/>
          </p:cNvPicPr>
          <p:nvPr/>
        </p:nvPicPr>
        <p:blipFill>
          <a:blip r:embed="rId2"/>
          <a:stretch>
            <a:fillRect/>
          </a:stretch>
        </p:blipFill>
        <p:spPr>
          <a:xfrm>
            <a:off x="1882296" y="975870"/>
            <a:ext cx="4973453" cy="37582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2474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Linear Regression</a:t>
            </a:r>
          </a:p>
        </p:txBody>
      </p:sp>
      <p:pic>
        <p:nvPicPr>
          <p:cNvPr id="4" name="Picture 3">
            <a:extLst>
              <a:ext uri="{FF2B5EF4-FFF2-40B4-BE49-F238E27FC236}">
                <a16:creationId xmlns:a16="http://schemas.microsoft.com/office/drawing/2014/main" id="{41E143B3-BEE3-4AF2-8FAC-83F430704EB6}"/>
              </a:ext>
            </a:extLst>
          </p:cNvPr>
          <p:cNvPicPr>
            <a:picLocks noChangeAspect="1"/>
          </p:cNvPicPr>
          <p:nvPr/>
        </p:nvPicPr>
        <p:blipFill>
          <a:blip r:embed="rId2"/>
          <a:stretch>
            <a:fillRect/>
          </a:stretch>
        </p:blipFill>
        <p:spPr>
          <a:xfrm>
            <a:off x="1068328" y="1418897"/>
            <a:ext cx="2397576" cy="306357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31130EA2-F75F-47C7-AED9-9D3FB43954B7}"/>
              </a:ext>
            </a:extLst>
          </p:cNvPr>
          <p:cNvPicPr>
            <a:picLocks noChangeAspect="1"/>
          </p:cNvPicPr>
          <p:nvPr/>
        </p:nvPicPr>
        <p:blipFill>
          <a:blip r:embed="rId3"/>
          <a:stretch>
            <a:fillRect/>
          </a:stretch>
        </p:blipFill>
        <p:spPr>
          <a:xfrm>
            <a:off x="4883643" y="1418897"/>
            <a:ext cx="2384711" cy="3063570"/>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BD37ABA2-C5BD-4A54-8CDA-2B7AF78D1616}"/>
              </a:ext>
            </a:extLst>
          </p:cNvPr>
          <p:cNvSpPr txBox="1"/>
          <p:nvPr/>
        </p:nvSpPr>
        <p:spPr>
          <a:xfrm>
            <a:off x="5160292"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Test results</a:t>
            </a:r>
          </a:p>
        </p:txBody>
      </p:sp>
      <p:sp>
        <p:nvSpPr>
          <p:cNvPr id="10" name="TextBox 9">
            <a:extLst>
              <a:ext uri="{FF2B5EF4-FFF2-40B4-BE49-F238E27FC236}">
                <a16:creationId xmlns:a16="http://schemas.microsoft.com/office/drawing/2014/main" id="{889C5484-D80C-4456-BA79-34676EB8D094}"/>
              </a:ext>
            </a:extLst>
          </p:cNvPr>
          <p:cNvSpPr txBox="1"/>
          <p:nvPr/>
        </p:nvSpPr>
        <p:spPr>
          <a:xfrm>
            <a:off x="1335537"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Training results</a:t>
            </a:r>
          </a:p>
        </p:txBody>
      </p:sp>
    </p:spTree>
    <p:extLst>
      <p:ext uri="{BB962C8B-B14F-4D97-AF65-F5344CB8AC3E}">
        <p14:creationId xmlns:p14="http://schemas.microsoft.com/office/powerpoint/2010/main" val="34749882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GBT Classifier</a:t>
            </a:r>
          </a:p>
        </p:txBody>
      </p:sp>
      <p:pic>
        <p:nvPicPr>
          <p:cNvPr id="5" name="Picture 4">
            <a:extLst>
              <a:ext uri="{FF2B5EF4-FFF2-40B4-BE49-F238E27FC236}">
                <a16:creationId xmlns:a16="http://schemas.microsoft.com/office/drawing/2014/main" id="{8385B6E6-870D-48EB-9142-5834222A81C3}"/>
              </a:ext>
            </a:extLst>
          </p:cNvPr>
          <p:cNvPicPr>
            <a:picLocks noChangeAspect="1"/>
          </p:cNvPicPr>
          <p:nvPr/>
        </p:nvPicPr>
        <p:blipFill>
          <a:blip r:embed="rId2"/>
          <a:stretch>
            <a:fillRect/>
          </a:stretch>
        </p:blipFill>
        <p:spPr>
          <a:xfrm>
            <a:off x="2025519" y="926221"/>
            <a:ext cx="4361768" cy="39538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45004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91932" y="144141"/>
            <a:ext cx="5048466" cy="499993"/>
          </a:xfrm>
        </p:spPr>
        <p:txBody>
          <a:bodyPr/>
          <a:lstStyle/>
          <a:p>
            <a:r>
              <a:rPr lang="en-US" sz="2400" dirty="0"/>
              <a:t>GBT Classifier</a:t>
            </a:r>
          </a:p>
        </p:txBody>
      </p:sp>
      <p:pic>
        <p:nvPicPr>
          <p:cNvPr id="5" name="Picture 4">
            <a:extLst>
              <a:ext uri="{FF2B5EF4-FFF2-40B4-BE49-F238E27FC236}">
                <a16:creationId xmlns:a16="http://schemas.microsoft.com/office/drawing/2014/main" id="{8854B579-40E2-4E66-86B5-BC221254A603}"/>
              </a:ext>
            </a:extLst>
          </p:cNvPr>
          <p:cNvPicPr>
            <a:picLocks noChangeAspect="1"/>
          </p:cNvPicPr>
          <p:nvPr/>
        </p:nvPicPr>
        <p:blipFill>
          <a:blip r:embed="rId2"/>
          <a:stretch>
            <a:fillRect/>
          </a:stretch>
        </p:blipFill>
        <p:spPr>
          <a:xfrm>
            <a:off x="1092916" y="1418897"/>
            <a:ext cx="2350983" cy="307616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1FE266B-532A-4867-969F-BD9714024A87}"/>
              </a:ext>
            </a:extLst>
          </p:cNvPr>
          <p:cNvPicPr>
            <a:picLocks noChangeAspect="1"/>
          </p:cNvPicPr>
          <p:nvPr/>
        </p:nvPicPr>
        <p:blipFill>
          <a:blip r:embed="rId3"/>
          <a:stretch>
            <a:fillRect/>
          </a:stretch>
        </p:blipFill>
        <p:spPr>
          <a:xfrm>
            <a:off x="4872950" y="1418897"/>
            <a:ext cx="2378900" cy="307616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BE2A2232-5759-40D1-9F66-8C65237F1ED2}"/>
              </a:ext>
            </a:extLst>
          </p:cNvPr>
          <p:cNvSpPr txBox="1"/>
          <p:nvPr/>
        </p:nvSpPr>
        <p:spPr>
          <a:xfrm>
            <a:off x="5160292"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Test results</a:t>
            </a:r>
          </a:p>
        </p:txBody>
      </p:sp>
      <p:sp>
        <p:nvSpPr>
          <p:cNvPr id="10" name="TextBox 9">
            <a:extLst>
              <a:ext uri="{FF2B5EF4-FFF2-40B4-BE49-F238E27FC236}">
                <a16:creationId xmlns:a16="http://schemas.microsoft.com/office/drawing/2014/main" id="{2D4F6684-AB29-4449-AE58-1B104D9576FE}"/>
              </a:ext>
            </a:extLst>
          </p:cNvPr>
          <p:cNvSpPr txBox="1"/>
          <p:nvPr/>
        </p:nvSpPr>
        <p:spPr>
          <a:xfrm>
            <a:off x="1335537" y="1019143"/>
            <a:ext cx="1878349" cy="338554"/>
          </a:xfrm>
          <a:prstGeom prst="rect">
            <a:avLst/>
          </a:prstGeom>
          <a:noFill/>
        </p:spPr>
        <p:txBody>
          <a:bodyPr wrap="square" rtlCol="0">
            <a:spAutoFit/>
          </a:bodyPr>
          <a:lstStyle/>
          <a:p>
            <a:pPr algn="ctr"/>
            <a:r>
              <a:rPr lang="en-US" sz="1600" dirty="0">
                <a:solidFill>
                  <a:schemeClr val="accent2">
                    <a:lumMod val="60000"/>
                    <a:lumOff val="40000"/>
                  </a:schemeClr>
                </a:solidFill>
                <a:latin typeface="Source Sans Pro" panose="020B0503030403020204" pitchFamily="34" charset="0"/>
                <a:ea typeface="Source Sans Pro" panose="020B0503030403020204" pitchFamily="34" charset="0"/>
              </a:rPr>
              <a:t>Training results</a:t>
            </a:r>
          </a:p>
        </p:txBody>
      </p:sp>
    </p:spTree>
    <p:extLst>
      <p:ext uri="{BB962C8B-B14F-4D97-AF65-F5344CB8AC3E}">
        <p14:creationId xmlns:p14="http://schemas.microsoft.com/office/powerpoint/2010/main" val="3300704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F9A39-5ACA-4940-B4A6-8CFB6F6F6C21}"/>
              </a:ext>
            </a:extLst>
          </p:cNvPr>
          <p:cNvSpPr>
            <a:spLocks noGrp="1"/>
          </p:cNvSpPr>
          <p:nvPr>
            <p:ph type="ctrTitle"/>
          </p:nvPr>
        </p:nvSpPr>
        <p:spPr>
          <a:xfrm>
            <a:off x="3991932" y="144141"/>
            <a:ext cx="5048466" cy="499993"/>
          </a:xfrm>
        </p:spPr>
        <p:txBody>
          <a:bodyPr/>
          <a:lstStyle/>
          <a:p>
            <a:r>
              <a:rPr lang="en-US" sz="2400" dirty="0"/>
              <a:t>Comparing models</a:t>
            </a:r>
          </a:p>
        </p:txBody>
      </p:sp>
      <p:graphicFrame>
        <p:nvGraphicFramePr>
          <p:cNvPr id="3" name="Table 3">
            <a:extLst>
              <a:ext uri="{FF2B5EF4-FFF2-40B4-BE49-F238E27FC236}">
                <a16:creationId xmlns:a16="http://schemas.microsoft.com/office/drawing/2014/main" id="{55143892-DB5D-4712-9E5D-78B2290F1E9B}"/>
              </a:ext>
            </a:extLst>
          </p:cNvPr>
          <p:cNvGraphicFramePr>
            <a:graphicFrameLocks noGrp="1"/>
          </p:cNvGraphicFramePr>
          <p:nvPr>
            <p:extLst>
              <p:ext uri="{D42A27DB-BD31-4B8C-83A1-F6EECF244321}">
                <p14:modId xmlns:p14="http://schemas.microsoft.com/office/powerpoint/2010/main" val="2864664781"/>
              </p:ext>
            </p:extLst>
          </p:nvPr>
        </p:nvGraphicFramePr>
        <p:xfrm>
          <a:off x="1585561" y="977256"/>
          <a:ext cx="6513411" cy="1554480"/>
        </p:xfrm>
        <a:graphic>
          <a:graphicData uri="http://schemas.openxmlformats.org/drawingml/2006/table">
            <a:tbl>
              <a:tblPr firstRow="1" bandRow="1">
                <a:tableStyleId>{93296810-A885-4BE3-A3E7-6D5BEEA58F35}</a:tableStyleId>
              </a:tblPr>
              <a:tblGrid>
                <a:gridCol w="1655629">
                  <a:extLst>
                    <a:ext uri="{9D8B030D-6E8A-4147-A177-3AD203B41FA5}">
                      <a16:colId xmlns:a16="http://schemas.microsoft.com/office/drawing/2014/main" val="4109598421"/>
                    </a:ext>
                  </a:extLst>
                </a:gridCol>
                <a:gridCol w="893976">
                  <a:extLst>
                    <a:ext uri="{9D8B030D-6E8A-4147-A177-3AD203B41FA5}">
                      <a16:colId xmlns:a16="http://schemas.microsoft.com/office/drawing/2014/main" val="918817050"/>
                    </a:ext>
                  </a:extLst>
                </a:gridCol>
                <a:gridCol w="973780">
                  <a:extLst>
                    <a:ext uri="{9D8B030D-6E8A-4147-A177-3AD203B41FA5}">
                      <a16:colId xmlns:a16="http://schemas.microsoft.com/office/drawing/2014/main" val="1950223759"/>
                    </a:ext>
                  </a:extLst>
                </a:gridCol>
                <a:gridCol w="739425">
                  <a:extLst>
                    <a:ext uri="{9D8B030D-6E8A-4147-A177-3AD203B41FA5}">
                      <a16:colId xmlns:a16="http://schemas.microsoft.com/office/drawing/2014/main" val="187273020"/>
                    </a:ext>
                  </a:extLst>
                </a:gridCol>
                <a:gridCol w="884887">
                  <a:extLst>
                    <a:ext uri="{9D8B030D-6E8A-4147-A177-3AD203B41FA5}">
                      <a16:colId xmlns:a16="http://schemas.microsoft.com/office/drawing/2014/main" val="4242854832"/>
                    </a:ext>
                  </a:extLst>
                </a:gridCol>
                <a:gridCol w="577803">
                  <a:extLst>
                    <a:ext uri="{9D8B030D-6E8A-4147-A177-3AD203B41FA5}">
                      <a16:colId xmlns:a16="http://schemas.microsoft.com/office/drawing/2014/main" val="3961957367"/>
                    </a:ext>
                  </a:extLst>
                </a:gridCol>
                <a:gridCol w="787911">
                  <a:extLst>
                    <a:ext uri="{9D8B030D-6E8A-4147-A177-3AD203B41FA5}">
                      <a16:colId xmlns:a16="http://schemas.microsoft.com/office/drawing/2014/main" val="3374533308"/>
                    </a:ext>
                  </a:extLst>
                </a:gridCol>
              </a:tblGrid>
              <a:tr h="259039">
                <a:tc>
                  <a:txBody>
                    <a:bodyPr/>
                    <a:lstStyle/>
                    <a:p>
                      <a:endParaRPr lang="en-US" sz="1100" dirty="0">
                        <a:latin typeface="Source Sans Pro" panose="020B0503030403020204" pitchFamily="34" charset="0"/>
                        <a:ea typeface="Source Sans Pro" panose="020B0503030403020204" pitchFamily="34" charset="0"/>
                      </a:endParaRPr>
                    </a:p>
                  </a:txBody>
                  <a:tcPr/>
                </a:tc>
                <a:tc>
                  <a:txBody>
                    <a:bodyPr/>
                    <a:lstStyle/>
                    <a:p>
                      <a:r>
                        <a:rPr lang="en-US" sz="1100" dirty="0">
                          <a:latin typeface="Source Sans Pro" panose="020B0503030403020204" pitchFamily="34" charset="0"/>
                          <a:ea typeface="Source Sans Pro" panose="020B0503030403020204" pitchFamily="34" charset="0"/>
                        </a:rPr>
                        <a:t>Accuracy</a:t>
                      </a:r>
                    </a:p>
                  </a:txBody>
                  <a:tcPr/>
                </a:tc>
                <a:tc>
                  <a:txBody>
                    <a:bodyPr/>
                    <a:lstStyle/>
                    <a:p>
                      <a:r>
                        <a:rPr lang="en-US" sz="1100" dirty="0">
                          <a:latin typeface="Source Sans Pro" panose="020B0503030403020204" pitchFamily="34" charset="0"/>
                          <a:ea typeface="Source Sans Pro" panose="020B0503030403020204" pitchFamily="34" charset="0"/>
                        </a:rPr>
                        <a:t>Precision</a:t>
                      </a:r>
                    </a:p>
                  </a:txBody>
                  <a:tcPr/>
                </a:tc>
                <a:tc>
                  <a:txBody>
                    <a:bodyPr/>
                    <a:lstStyle/>
                    <a:p>
                      <a:r>
                        <a:rPr lang="en-US" sz="1100" dirty="0">
                          <a:latin typeface="Source Sans Pro" panose="020B0503030403020204" pitchFamily="34" charset="0"/>
                          <a:ea typeface="Source Sans Pro" panose="020B0503030403020204" pitchFamily="34" charset="0"/>
                        </a:rPr>
                        <a:t>Recall</a:t>
                      </a:r>
                    </a:p>
                  </a:txBody>
                  <a:tcPr/>
                </a:tc>
                <a:tc>
                  <a:txBody>
                    <a:bodyPr/>
                    <a:lstStyle/>
                    <a:p>
                      <a:r>
                        <a:rPr lang="en-US" sz="1100" dirty="0">
                          <a:latin typeface="Source Sans Pro" panose="020B0503030403020204" pitchFamily="34" charset="0"/>
                          <a:ea typeface="Source Sans Pro" panose="020B0503030403020204" pitchFamily="34" charset="0"/>
                        </a:rPr>
                        <a:t>F1 score</a:t>
                      </a:r>
                    </a:p>
                  </a:txBody>
                  <a:tcPr/>
                </a:tc>
                <a:tc>
                  <a:txBody>
                    <a:bodyPr/>
                    <a:lstStyle/>
                    <a:p>
                      <a:r>
                        <a:rPr lang="en-US" sz="1100" dirty="0">
                          <a:latin typeface="Source Sans Pro" panose="020B0503030403020204" pitchFamily="34" charset="0"/>
                          <a:ea typeface="Source Sans Pro" panose="020B0503030403020204" pitchFamily="34" charset="0"/>
                        </a:rPr>
                        <a:t>AUC</a:t>
                      </a:r>
                    </a:p>
                  </a:txBody>
                  <a:tcPr/>
                </a:tc>
                <a:tc>
                  <a:txBody>
                    <a:bodyPr/>
                    <a:lstStyle/>
                    <a:p>
                      <a:r>
                        <a:rPr lang="en-US" sz="1100" b="0" i="0" u="none" strike="noStrike" cap="none" dirty="0">
                          <a:solidFill>
                            <a:schemeClr val="lt1"/>
                          </a:solidFill>
                          <a:effectLst/>
                          <a:latin typeface="Source Sans Pro" panose="020B0503030403020204" pitchFamily="34" charset="0"/>
                          <a:ea typeface="Source Sans Pro" panose="020B0503030403020204" pitchFamily="34" charset="0"/>
                          <a:cs typeface="+mn-cs"/>
                          <a:sym typeface="Arial"/>
                        </a:rPr>
                        <a:t>AUC-PR</a:t>
                      </a:r>
                      <a:endParaRPr lang="en-US" sz="11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769074528"/>
                  </a:ext>
                </a:extLst>
              </a:tr>
              <a:tr h="259039">
                <a:tc>
                  <a:txBody>
                    <a:bodyPr/>
                    <a:lstStyle/>
                    <a:p>
                      <a:r>
                        <a:rPr lang="en-US" sz="1100" dirty="0">
                          <a:latin typeface="Source Sans Pro" panose="020B0503030403020204" pitchFamily="34" charset="0"/>
                          <a:ea typeface="Source Sans Pro" panose="020B0503030403020204" pitchFamily="34" charset="0"/>
                        </a:rPr>
                        <a:t>Decision Tree</a:t>
                      </a: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0.779</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0.754</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0.169</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0.276</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0.738</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0.412</a:t>
                      </a:r>
                      <a:endParaRPr lang="en-US" sz="1100" b="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863001332"/>
                  </a:ext>
                </a:extLst>
              </a:tr>
              <a:tr h="259039">
                <a:tc>
                  <a:txBody>
                    <a:bodyPr/>
                    <a:lstStyle/>
                    <a:p>
                      <a:r>
                        <a:rPr lang="en-US" sz="1100" dirty="0">
                          <a:latin typeface="Source Sans Pro" panose="020B0503030403020204" pitchFamily="34" charset="0"/>
                          <a:ea typeface="Source Sans Pro" panose="020B0503030403020204" pitchFamily="34" charset="0"/>
                        </a:rPr>
                        <a:t>Random Forest</a:t>
                      </a: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0.856</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0.818</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0.542</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0.652</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0.911</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0.801</a:t>
                      </a:r>
                      <a:endParaRPr lang="en-US" sz="1100" b="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933268694"/>
                  </a:ext>
                </a:extLst>
              </a:tr>
              <a:tr h="259039">
                <a:tc>
                  <a:txBody>
                    <a:bodyPr/>
                    <a:lstStyle/>
                    <a:p>
                      <a:r>
                        <a:rPr lang="en-US" sz="1100" dirty="0">
                          <a:latin typeface="Source Sans Pro" panose="020B0503030403020204" pitchFamily="34" charset="0"/>
                          <a:ea typeface="Source Sans Pro" panose="020B0503030403020204" pitchFamily="34" charset="0"/>
                        </a:rPr>
                        <a:t>Linear SVC</a:t>
                      </a: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0.847</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0.740</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0.594</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0.659</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0.898</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0.760</a:t>
                      </a:r>
                      <a:endParaRPr lang="en-US" sz="1100" b="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083854389"/>
                  </a:ext>
                </a:extLst>
              </a:tr>
              <a:tr h="259039">
                <a:tc>
                  <a:txBody>
                    <a:bodyPr/>
                    <a:lstStyle/>
                    <a:p>
                      <a:r>
                        <a:rPr lang="en-US" sz="1100" dirty="0">
                          <a:latin typeface="Source Sans Pro" panose="020B0503030403020204" pitchFamily="34" charset="0"/>
                          <a:ea typeface="Source Sans Pro" panose="020B0503030403020204" pitchFamily="34" charset="0"/>
                        </a:rPr>
                        <a:t>Linear Regression</a:t>
                      </a: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0.842</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0.677</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0.700</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0.688</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0.902</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0.765</a:t>
                      </a:r>
                      <a:endParaRPr lang="en-US" sz="1100" b="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3528572"/>
                  </a:ext>
                </a:extLst>
              </a:tr>
              <a:tr h="259039">
                <a:tc>
                  <a:txBody>
                    <a:bodyPr/>
                    <a:lstStyle/>
                    <a:p>
                      <a:r>
                        <a:rPr lang="en-US" sz="1100" dirty="0">
                          <a:latin typeface="Source Sans Pro" panose="020B0503030403020204" pitchFamily="34" charset="0"/>
                          <a:ea typeface="Source Sans Pro" panose="020B0503030403020204" pitchFamily="34" charset="0"/>
                        </a:rPr>
                        <a:t>GBT</a:t>
                      </a: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0.876</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0.818</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0.647</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0.723</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0.934</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0.848</a:t>
                      </a:r>
                      <a:endParaRPr lang="en-US" sz="1100" b="1"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1984012960"/>
                  </a:ext>
                </a:extLst>
              </a:tr>
            </a:tbl>
          </a:graphicData>
        </a:graphic>
      </p:graphicFrame>
      <p:graphicFrame>
        <p:nvGraphicFramePr>
          <p:cNvPr id="5" name="Table 3">
            <a:extLst>
              <a:ext uri="{FF2B5EF4-FFF2-40B4-BE49-F238E27FC236}">
                <a16:creationId xmlns:a16="http://schemas.microsoft.com/office/drawing/2014/main" id="{4E0C16EF-A10F-4D9D-A48A-F8C22029DE4D}"/>
              </a:ext>
            </a:extLst>
          </p:cNvPr>
          <p:cNvGraphicFramePr>
            <a:graphicFrameLocks noGrp="1"/>
          </p:cNvGraphicFramePr>
          <p:nvPr>
            <p:extLst>
              <p:ext uri="{D42A27DB-BD31-4B8C-83A1-F6EECF244321}">
                <p14:modId xmlns:p14="http://schemas.microsoft.com/office/powerpoint/2010/main" val="491085434"/>
              </p:ext>
            </p:extLst>
          </p:nvPr>
        </p:nvGraphicFramePr>
        <p:xfrm>
          <a:off x="1585560" y="2910578"/>
          <a:ext cx="6513411" cy="1554480"/>
        </p:xfrm>
        <a:graphic>
          <a:graphicData uri="http://schemas.openxmlformats.org/drawingml/2006/table">
            <a:tbl>
              <a:tblPr firstRow="1" bandRow="1">
                <a:tableStyleId>{93296810-A885-4BE3-A3E7-6D5BEEA58F35}</a:tableStyleId>
              </a:tblPr>
              <a:tblGrid>
                <a:gridCol w="1655629">
                  <a:extLst>
                    <a:ext uri="{9D8B030D-6E8A-4147-A177-3AD203B41FA5}">
                      <a16:colId xmlns:a16="http://schemas.microsoft.com/office/drawing/2014/main" val="4109598421"/>
                    </a:ext>
                  </a:extLst>
                </a:gridCol>
                <a:gridCol w="893976">
                  <a:extLst>
                    <a:ext uri="{9D8B030D-6E8A-4147-A177-3AD203B41FA5}">
                      <a16:colId xmlns:a16="http://schemas.microsoft.com/office/drawing/2014/main" val="918817050"/>
                    </a:ext>
                  </a:extLst>
                </a:gridCol>
                <a:gridCol w="973780">
                  <a:extLst>
                    <a:ext uri="{9D8B030D-6E8A-4147-A177-3AD203B41FA5}">
                      <a16:colId xmlns:a16="http://schemas.microsoft.com/office/drawing/2014/main" val="1950223759"/>
                    </a:ext>
                  </a:extLst>
                </a:gridCol>
                <a:gridCol w="739425">
                  <a:extLst>
                    <a:ext uri="{9D8B030D-6E8A-4147-A177-3AD203B41FA5}">
                      <a16:colId xmlns:a16="http://schemas.microsoft.com/office/drawing/2014/main" val="187273020"/>
                    </a:ext>
                  </a:extLst>
                </a:gridCol>
                <a:gridCol w="884887">
                  <a:extLst>
                    <a:ext uri="{9D8B030D-6E8A-4147-A177-3AD203B41FA5}">
                      <a16:colId xmlns:a16="http://schemas.microsoft.com/office/drawing/2014/main" val="4242854832"/>
                    </a:ext>
                  </a:extLst>
                </a:gridCol>
                <a:gridCol w="577803">
                  <a:extLst>
                    <a:ext uri="{9D8B030D-6E8A-4147-A177-3AD203B41FA5}">
                      <a16:colId xmlns:a16="http://schemas.microsoft.com/office/drawing/2014/main" val="3961957367"/>
                    </a:ext>
                  </a:extLst>
                </a:gridCol>
                <a:gridCol w="787911">
                  <a:extLst>
                    <a:ext uri="{9D8B030D-6E8A-4147-A177-3AD203B41FA5}">
                      <a16:colId xmlns:a16="http://schemas.microsoft.com/office/drawing/2014/main" val="3374533308"/>
                    </a:ext>
                  </a:extLst>
                </a:gridCol>
              </a:tblGrid>
              <a:tr h="259039">
                <a:tc>
                  <a:txBody>
                    <a:bodyPr/>
                    <a:lstStyle/>
                    <a:p>
                      <a:endParaRPr lang="en-US" sz="1100" dirty="0">
                        <a:latin typeface="Source Sans Pro" panose="020B0503030403020204" pitchFamily="34" charset="0"/>
                        <a:ea typeface="Source Sans Pro" panose="020B0503030403020204" pitchFamily="34" charset="0"/>
                      </a:endParaRPr>
                    </a:p>
                  </a:txBody>
                  <a:tcPr/>
                </a:tc>
                <a:tc>
                  <a:txBody>
                    <a:bodyPr/>
                    <a:lstStyle/>
                    <a:p>
                      <a:r>
                        <a:rPr lang="en-US" sz="1100" dirty="0">
                          <a:latin typeface="Source Sans Pro" panose="020B0503030403020204" pitchFamily="34" charset="0"/>
                          <a:ea typeface="Source Sans Pro" panose="020B0503030403020204" pitchFamily="34" charset="0"/>
                        </a:rPr>
                        <a:t>Accuracy</a:t>
                      </a:r>
                    </a:p>
                  </a:txBody>
                  <a:tcPr/>
                </a:tc>
                <a:tc>
                  <a:txBody>
                    <a:bodyPr/>
                    <a:lstStyle/>
                    <a:p>
                      <a:r>
                        <a:rPr lang="en-US" sz="1100" dirty="0">
                          <a:latin typeface="Source Sans Pro" panose="020B0503030403020204" pitchFamily="34" charset="0"/>
                          <a:ea typeface="Source Sans Pro" panose="020B0503030403020204" pitchFamily="34" charset="0"/>
                        </a:rPr>
                        <a:t>Precision</a:t>
                      </a:r>
                    </a:p>
                  </a:txBody>
                  <a:tcPr/>
                </a:tc>
                <a:tc>
                  <a:txBody>
                    <a:bodyPr/>
                    <a:lstStyle/>
                    <a:p>
                      <a:r>
                        <a:rPr lang="en-US" sz="1100" dirty="0">
                          <a:latin typeface="Source Sans Pro" panose="020B0503030403020204" pitchFamily="34" charset="0"/>
                          <a:ea typeface="Source Sans Pro" panose="020B0503030403020204" pitchFamily="34" charset="0"/>
                        </a:rPr>
                        <a:t>Recall</a:t>
                      </a:r>
                    </a:p>
                  </a:txBody>
                  <a:tcPr/>
                </a:tc>
                <a:tc>
                  <a:txBody>
                    <a:bodyPr/>
                    <a:lstStyle/>
                    <a:p>
                      <a:r>
                        <a:rPr lang="en-US" sz="1100" dirty="0">
                          <a:latin typeface="Source Sans Pro" panose="020B0503030403020204" pitchFamily="34" charset="0"/>
                          <a:ea typeface="Source Sans Pro" panose="020B0503030403020204" pitchFamily="34" charset="0"/>
                        </a:rPr>
                        <a:t>F1 score</a:t>
                      </a:r>
                    </a:p>
                  </a:txBody>
                  <a:tcPr/>
                </a:tc>
                <a:tc>
                  <a:txBody>
                    <a:bodyPr/>
                    <a:lstStyle/>
                    <a:p>
                      <a:r>
                        <a:rPr lang="en-US" sz="1100" dirty="0">
                          <a:latin typeface="Source Sans Pro" panose="020B0503030403020204" pitchFamily="34" charset="0"/>
                          <a:ea typeface="Source Sans Pro" panose="020B0503030403020204" pitchFamily="34" charset="0"/>
                        </a:rPr>
                        <a:t>AUC</a:t>
                      </a:r>
                    </a:p>
                  </a:txBody>
                  <a:tcPr/>
                </a:tc>
                <a:tc>
                  <a:txBody>
                    <a:bodyPr/>
                    <a:lstStyle/>
                    <a:p>
                      <a:r>
                        <a:rPr lang="en-US" sz="1100" b="0" i="0" u="none" strike="noStrike" cap="none" dirty="0">
                          <a:solidFill>
                            <a:schemeClr val="lt1"/>
                          </a:solidFill>
                          <a:effectLst/>
                          <a:latin typeface="Source Sans Pro" panose="020B0503030403020204" pitchFamily="34" charset="0"/>
                          <a:ea typeface="Source Sans Pro" panose="020B0503030403020204" pitchFamily="34" charset="0"/>
                          <a:cs typeface="+mn-cs"/>
                          <a:sym typeface="Arial"/>
                        </a:rPr>
                        <a:t>AUC-PR</a:t>
                      </a:r>
                      <a:endParaRPr lang="en-US" sz="110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769074528"/>
                  </a:ext>
                </a:extLst>
              </a:tr>
              <a:tr h="259039">
                <a:tc>
                  <a:txBody>
                    <a:bodyPr/>
                    <a:lstStyle/>
                    <a:p>
                      <a:r>
                        <a:rPr lang="en-US" sz="1100" dirty="0">
                          <a:latin typeface="Source Sans Pro" panose="020B0503030403020204" pitchFamily="34" charset="0"/>
                          <a:ea typeface="Source Sans Pro" panose="020B0503030403020204" pitchFamily="34" charset="0"/>
                        </a:rPr>
                        <a:t>Decision Tree</a:t>
                      </a: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0.783</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0.765</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0.166</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0.273</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0.740</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0.410</a:t>
                      </a:r>
                      <a:endParaRPr lang="en-US" sz="1100" b="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863001332"/>
                  </a:ext>
                </a:extLst>
              </a:tr>
              <a:tr h="259039">
                <a:tc>
                  <a:txBody>
                    <a:bodyPr/>
                    <a:lstStyle/>
                    <a:p>
                      <a:r>
                        <a:rPr lang="en-US" sz="1100" dirty="0">
                          <a:latin typeface="Source Sans Pro" panose="020B0503030403020204" pitchFamily="34" charset="0"/>
                          <a:ea typeface="Source Sans Pro" panose="020B0503030403020204" pitchFamily="34" charset="0"/>
                        </a:rPr>
                        <a:t>Random Forest</a:t>
                      </a: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0.852</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1"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0.797</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0.531</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0.637</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0.901</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0.779</a:t>
                      </a:r>
                      <a:endParaRPr lang="en-US" sz="1100" b="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933268694"/>
                  </a:ext>
                </a:extLst>
              </a:tr>
              <a:tr h="259039">
                <a:tc>
                  <a:txBody>
                    <a:bodyPr/>
                    <a:lstStyle/>
                    <a:p>
                      <a:r>
                        <a:rPr lang="en-US" sz="1100" dirty="0">
                          <a:latin typeface="Source Sans Pro" panose="020B0503030403020204" pitchFamily="34" charset="0"/>
                          <a:ea typeface="Source Sans Pro" panose="020B0503030403020204" pitchFamily="34" charset="0"/>
                        </a:rPr>
                        <a:t>Linear SVC</a:t>
                      </a: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0.846</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0.730</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0.592</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0.653</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0.897</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u="none" strike="noStrike" cap="none" dirty="0">
                          <a:solidFill>
                            <a:schemeClr val="dk1"/>
                          </a:solidFill>
                          <a:effectLst/>
                          <a:latin typeface="Source Sans Pro" panose="020B0503030403020204" pitchFamily="34" charset="0"/>
                          <a:ea typeface="Source Sans Pro" panose="020B0503030403020204" pitchFamily="34" charset="0"/>
                          <a:cs typeface="+mn-cs"/>
                          <a:sym typeface="Arial"/>
                        </a:rPr>
                        <a:t>0.754</a:t>
                      </a:r>
                      <a:endParaRPr lang="en-US" sz="1100" b="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3083854389"/>
                  </a:ext>
                </a:extLst>
              </a:tr>
              <a:tr h="259039">
                <a:tc>
                  <a:txBody>
                    <a:bodyPr/>
                    <a:lstStyle/>
                    <a:p>
                      <a:r>
                        <a:rPr lang="en-US" sz="1100" dirty="0">
                          <a:latin typeface="Source Sans Pro" panose="020B0503030403020204" pitchFamily="34" charset="0"/>
                          <a:ea typeface="Source Sans Pro" panose="020B0503030403020204" pitchFamily="34" charset="0"/>
                        </a:rPr>
                        <a:t>Linear Regression</a:t>
                      </a: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0.839</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0.665</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0.695</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0.680</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0.900</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0.757</a:t>
                      </a:r>
                      <a:endParaRPr lang="en-US" sz="1100" b="0"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4283528572"/>
                  </a:ext>
                </a:extLst>
              </a:tr>
              <a:tr h="259039">
                <a:tc>
                  <a:txBody>
                    <a:bodyPr/>
                    <a:lstStyle/>
                    <a:p>
                      <a:r>
                        <a:rPr lang="en-US" sz="1100" dirty="0">
                          <a:latin typeface="Source Sans Pro" panose="020B0503030403020204" pitchFamily="34" charset="0"/>
                          <a:ea typeface="Source Sans Pro" panose="020B0503030403020204" pitchFamily="34" charset="0"/>
                        </a:rPr>
                        <a:t>GBT</a:t>
                      </a: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0.860</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0.771</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0" i="0" dirty="0">
                          <a:solidFill>
                            <a:srgbClr val="000000"/>
                          </a:solidFill>
                          <a:effectLst/>
                          <a:latin typeface="Source Sans Pro" panose="020B0503030403020204" pitchFamily="34" charset="0"/>
                          <a:ea typeface="Source Sans Pro" panose="020B0503030403020204" pitchFamily="34" charset="0"/>
                        </a:rPr>
                        <a:t>0.613</a:t>
                      </a:r>
                      <a:endParaRPr lang="en-US" sz="1100" b="0" dirty="0">
                        <a:latin typeface="Source Sans Pro" panose="020B0503030403020204" pitchFamily="34" charset="0"/>
                        <a:ea typeface="Source Sans Pro" panose="020B0503030403020204" pitchFamily="34" charset="0"/>
                      </a:endParaRP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0.683</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0.911</a:t>
                      </a:r>
                      <a:endParaRPr lang="en-US" sz="1100" b="1" dirty="0">
                        <a:latin typeface="Source Sans Pro" panose="020B0503030403020204" pitchFamily="34" charset="0"/>
                        <a:ea typeface="Source Sans Pro" panose="020B0503030403020204" pitchFamily="34" charset="0"/>
                      </a:endParaRPr>
                    </a:p>
                  </a:txBody>
                  <a:tcPr/>
                </a:tc>
                <a:tc>
                  <a:txBody>
                    <a:bodyPr/>
                    <a:lstStyle/>
                    <a:p>
                      <a:r>
                        <a:rPr lang="en-US" sz="1100" b="1" i="0" dirty="0">
                          <a:solidFill>
                            <a:srgbClr val="000000"/>
                          </a:solidFill>
                          <a:effectLst/>
                          <a:latin typeface="Source Sans Pro" panose="020B0503030403020204" pitchFamily="34" charset="0"/>
                          <a:ea typeface="Source Sans Pro" panose="020B0503030403020204" pitchFamily="34" charset="0"/>
                        </a:rPr>
                        <a:t>0.800</a:t>
                      </a:r>
                      <a:endParaRPr lang="en-US" sz="1100" b="1" dirty="0">
                        <a:latin typeface="Source Sans Pro" panose="020B0503030403020204" pitchFamily="34" charset="0"/>
                        <a:ea typeface="Source Sans Pro" panose="020B0503030403020204" pitchFamily="34" charset="0"/>
                      </a:endParaRPr>
                    </a:p>
                  </a:txBody>
                  <a:tcPr/>
                </a:tc>
                <a:extLst>
                  <a:ext uri="{0D108BD9-81ED-4DB2-BD59-A6C34878D82A}">
                    <a16:rowId xmlns:a16="http://schemas.microsoft.com/office/drawing/2014/main" val="1984012960"/>
                  </a:ext>
                </a:extLst>
              </a:tr>
            </a:tbl>
          </a:graphicData>
        </a:graphic>
      </p:graphicFrame>
      <p:sp>
        <p:nvSpPr>
          <p:cNvPr id="6" name="TextBox 5">
            <a:extLst>
              <a:ext uri="{FF2B5EF4-FFF2-40B4-BE49-F238E27FC236}">
                <a16:creationId xmlns:a16="http://schemas.microsoft.com/office/drawing/2014/main" id="{7F326ED5-EF6A-4D68-8F05-AD2B5D0CF4A3}"/>
              </a:ext>
            </a:extLst>
          </p:cNvPr>
          <p:cNvSpPr txBox="1"/>
          <p:nvPr/>
        </p:nvSpPr>
        <p:spPr>
          <a:xfrm>
            <a:off x="409903" y="3533929"/>
            <a:ext cx="905391" cy="307777"/>
          </a:xfrm>
          <a:prstGeom prst="rect">
            <a:avLst/>
          </a:prstGeom>
          <a:noFill/>
        </p:spPr>
        <p:txBody>
          <a:bodyPr wrap="square" rtlCol="0">
            <a:spAutoFit/>
          </a:bodyPr>
          <a:lstStyle/>
          <a:p>
            <a:pPr algn="r"/>
            <a:r>
              <a:rPr lang="en-US" dirty="0">
                <a:solidFill>
                  <a:schemeClr val="accent2">
                    <a:lumMod val="60000"/>
                    <a:lumOff val="40000"/>
                  </a:schemeClr>
                </a:solidFill>
                <a:latin typeface="Source Sans Pro" panose="020B0503030403020204" pitchFamily="34" charset="0"/>
                <a:ea typeface="Source Sans Pro" panose="020B0503030403020204" pitchFamily="34" charset="0"/>
              </a:rPr>
              <a:t>Test</a:t>
            </a:r>
          </a:p>
        </p:txBody>
      </p:sp>
      <p:sp>
        <p:nvSpPr>
          <p:cNvPr id="7" name="TextBox 6">
            <a:extLst>
              <a:ext uri="{FF2B5EF4-FFF2-40B4-BE49-F238E27FC236}">
                <a16:creationId xmlns:a16="http://schemas.microsoft.com/office/drawing/2014/main" id="{A8995255-8C02-4CEE-98B5-79DE24C73627}"/>
              </a:ext>
            </a:extLst>
          </p:cNvPr>
          <p:cNvSpPr txBox="1"/>
          <p:nvPr/>
        </p:nvSpPr>
        <p:spPr>
          <a:xfrm>
            <a:off x="409903" y="1600607"/>
            <a:ext cx="905391" cy="307777"/>
          </a:xfrm>
          <a:prstGeom prst="rect">
            <a:avLst/>
          </a:prstGeom>
          <a:noFill/>
        </p:spPr>
        <p:txBody>
          <a:bodyPr wrap="square" rtlCol="0">
            <a:spAutoFit/>
          </a:bodyPr>
          <a:lstStyle/>
          <a:p>
            <a:pPr algn="r"/>
            <a:r>
              <a:rPr lang="en-US" dirty="0">
                <a:solidFill>
                  <a:schemeClr val="accent2">
                    <a:lumMod val="60000"/>
                    <a:lumOff val="40000"/>
                  </a:schemeClr>
                </a:solidFill>
                <a:latin typeface="Source Sans Pro" panose="020B0503030403020204" pitchFamily="34" charset="0"/>
                <a:ea typeface="Source Sans Pro" panose="020B0503030403020204" pitchFamily="34" charset="0"/>
              </a:rPr>
              <a:t>Training</a:t>
            </a:r>
          </a:p>
        </p:txBody>
      </p:sp>
    </p:spTree>
    <p:extLst>
      <p:ext uri="{BB962C8B-B14F-4D97-AF65-F5344CB8AC3E}">
        <p14:creationId xmlns:p14="http://schemas.microsoft.com/office/powerpoint/2010/main" val="2070949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6"/>
          <p:cNvSpPr txBox="1">
            <a:spLocks noGrp="1"/>
          </p:cNvSpPr>
          <p:nvPr>
            <p:ph type="ctrTitle" idx="4294967295"/>
          </p:nvPr>
        </p:nvSpPr>
        <p:spPr>
          <a:xfrm>
            <a:off x="685800" y="516542"/>
            <a:ext cx="7772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b="1"/>
              <a:t>Thanks!</a:t>
            </a:r>
            <a:endParaRPr sz="6000" b="1"/>
          </a:p>
        </p:txBody>
      </p:sp>
      <p:sp>
        <p:nvSpPr>
          <p:cNvPr id="404" name="Google Shape;404;p36"/>
          <p:cNvSpPr txBox="1">
            <a:spLocks noGrp="1"/>
          </p:cNvSpPr>
          <p:nvPr>
            <p:ph type="subTitle" idx="4294967295"/>
          </p:nvPr>
        </p:nvSpPr>
        <p:spPr>
          <a:xfrm>
            <a:off x="685800" y="1639913"/>
            <a:ext cx="65937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a:t>Any questions?</a:t>
            </a:r>
            <a:endParaRPr sz="3600" b="1"/>
          </a:p>
        </p:txBody>
      </p:sp>
      <p:sp>
        <p:nvSpPr>
          <p:cNvPr id="406" name="Google Shape;406;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66B09022-319A-4D84-A88C-49D7059B5FA3}"/>
              </a:ext>
            </a:extLst>
          </p:cNvPr>
          <p:cNvGraphicFramePr>
            <a:graphicFrameLocks noGrp="1"/>
          </p:cNvGraphicFramePr>
          <p:nvPr>
            <p:extLst>
              <p:ext uri="{D42A27DB-BD31-4B8C-83A1-F6EECF244321}">
                <p14:modId xmlns:p14="http://schemas.microsoft.com/office/powerpoint/2010/main" val="2502313842"/>
              </p:ext>
            </p:extLst>
          </p:nvPr>
        </p:nvGraphicFramePr>
        <p:xfrm>
          <a:off x="1591566" y="719927"/>
          <a:ext cx="6863256" cy="3408680"/>
        </p:xfrm>
        <a:graphic>
          <a:graphicData uri="http://schemas.openxmlformats.org/drawingml/2006/table">
            <a:tbl>
              <a:tblPr firstRow="1" bandRow="1">
                <a:tableStyleId>{93296810-A885-4BE3-A3E7-6D5BEEA58F35}</a:tableStyleId>
              </a:tblPr>
              <a:tblGrid>
                <a:gridCol w="1471449">
                  <a:extLst>
                    <a:ext uri="{9D8B030D-6E8A-4147-A177-3AD203B41FA5}">
                      <a16:colId xmlns:a16="http://schemas.microsoft.com/office/drawing/2014/main" val="958942506"/>
                    </a:ext>
                  </a:extLst>
                </a:gridCol>
                <a:gridCol w="1499976">
                  <a:extLst>
                    <a:ext uri="{9D8B030D-6E8A-4147-A177-3AD203B41FA5}">
                      <a16:colId xmlns:a16="http://schemas.microsoft.com/office/drawing/2014/main" val="2452726394"/>
                    </a:ext>
                  </a:extLst>
                </a:gridCol>
                <a:gridCol w="3891831">
                  <a:extLst>
                    <a:ext uri="{9D8B030D-6E8A-4147-A177-3AD203B41FA5}">
                      <a16:colId xmlns:a16="http://schemas.microsoft.com/office/drawing/2014/main" val="4094028226"/>
                    </a:ext>
                  </a:extLst>
                </a:gridCol>
              </a:tblGrid>
              <a:tr h="370840">
                <a:tc>
                  <a:txBody>
                    <a:bodyPr/>
                    <a:lstStyle/>
                    <a:p>
                      <a:pPr algn="ctr"/>
                      <a:r>
                        <a:rPr lang="en-US" dirty="0"/>
                        <a:t>Column Name</a:t>
                      </a:r>
                    </a:p>
                  </a:txBody>
                  <a:tcPr/>
                </a:tc>
                <a:tc>
                  <a:txBody>
                    <a:bodyPr/>
                    <a:lstStyle/>
                    <a:p>
                      <a:pPr algn="ctr"/>
                      <a:r>
                        <a:rPr lang="en-US" dirty="0"/>
                        <a:t>Data Type</a:t>
                      </a:r>
                    </a:p>
                  </a:txBody>
                  <a:tcPr/>
                </a:tc>
                <a:tc>
                  <a:txBody>
                    <a:bodyPr/>
                    <a:lstStyle/>
                    <a:p>
                      <a:pPr algn="ctr"/>
                      <a:r>
                        <a:rPr lang="en-US" dirty="0"/>
                        <a:t>Description</a:t>
                      </a:r>
                    </a:p>
                  </a:txBody>
                  <a:tcPr/>
                </a:tc>
                <a:extLst>
                  <a:ext uri="{0D108BD9-81ED-4DB2-BD59-A6C34878D82A}">
                    <a16:rowId xmlns:a16="http://schemas.microsoft.com/office/drawing/2014/main" val="2552962106"/>
                  </a:ext>
                </a:extLst>
              </a:tr>
              <a:tr h="370840">
                <a:tc>
                  <a:txBody>
                    <a:bodyPr/>
                    <a:lstStyle/>
                    <a:p>
                      <a:pPr algn="ctr"/>
                      <a:r>
                        <a:rPr lang="en-US" dirty="0"/>
                        <a:t>relationship</a:t>
                      </a:r>
                    </a:p>
                  </a:txBody>
                  <a:tcPr/>
                </a:tc>
                <a:tc>
                  <a:txBody>
                    <a:bodyPr/>
                    <a:lstStyle/>
                    <a:p>
                      <a:pPr algn="ctr"/>
                      <a:r>
                        <a:rPr lang="en-US" dirty="0"/>
                        <a:t>nominal</a:t>
                      </a:r>
                    </a:p>
                  </a:txBody>
                  <a:tcPr/>
                </a:tc>
                <a:tc>
                  <a:txBody>
                    <a:bodyPr/>
                    <a:lstStyle/>
                    <a:p>
                      <a:pPr algn="ctr"/>
                      <a:r>
                        <a:rPr lang="en-US" dirty="0"/>
                        <a:t>Kind of the relationship the person has</a:t>
                      </a:r>
                    </a:p>
                  </a:txBody>
                  <a:tcPr/>
                </a:tc>
                <a:extLst>
                  <a:ext uri="{0D108BD9-81ED-4DB2-BD59-A6C34878D82A}">
                    <a16:rowId xmlns:a16="http://schemas.microsoft.com/office/drawing/2014/main" val="1798245979"/>
                  </a:ext>
                </a:extLst>
              </a:tr>
              <a:tr h="370840">
                <a:tc>
                  <a:txBody>
                    <a:bodyPr/>
                    <a:lstStyle/>
                    <a:p>
                      <a:pPr algn="ctr"/>
                      <a:r>
                        <a:rPr lang="en-US" dirty="0"/>
                        <a:t>race</a:t>
                      </a:r>
                    </a:p>
                  </a:txBody>
                  <a:tcPr/>
                </a:tc>
                <a:tc>
                  <a:txBody>
                    <a:bodyPr/>
                    <a:lstStyle/>
                    <a:p>
                      <a:pPr algn="ctr"/>
                      <a:r>
                        <a:rPr lang="en-US" dirty="0"/>
                        <a:t>nominal</a:t>
                      </a:r>
                    </a:p>
                  </a:txBody>
                  <a:tcPr/>
                </a:tc>
                <a:tc>
                  <a:txBody>
                    <a:bodyPr/>
                    <a:lstStyle/>
                    <a:p>
                      <a:pPr algn="ctr"/>
                      <a:r>
                        <a:rPr lang="en-US" dirty="0"/>
                        <a:t>self-explanatory</a:t>
                      </a:r>
                    </a:p>
                  </a:txBody>
                  <a:tcPr/>
                </a:tc>
                <a:extLst>
                  <a:ext uri="{0D108BD9-81ED-4DB2-BD59-A6C34878D82A}">
                    <a16:rowId xmlns:a16="http://schemas.microsoft.com/office/drawing/2014/main" val="1143972364"/>
                  </a:ext>
                </a:extLst>
              </a:tr>
              <a:tr h="370840">
                <a:tc>
                  <a:txBody>
                    <a:bodyPr/>
                    <a:lstStyle/>
                    <a:p>
                      <a:pPr algn="ctr"/>
                      <a:r>
                        <a:rPr lang="en-US" dirty="0"/>
                        <a:t>sex</a:t>
                      </a:r>
                    </a:p>
                  </a:txBody>
                  <a:tcPr/>
                </a:tc>
                <a:tc>
                  <a:txBody>
                    <a:bodyPr/>
                    <a:lstStyle/>
                    <a:p>
                      <a:pPr algn="ctr"/>
                      <a:r>
                        <a:rPr lang="en-US" dirty="0"/>
                        <a:t>nominal</a:t>
                      </a:r>
                    </a:p>
                  </a:txBody>
                  <a:tcPr/>
                </a:tc>
                <a:tc>
                  <a:txBody>
                    <a:bodyPr/>
                    <a:lstStyle/>
                    <a:p>
                      <a:pPr algn="ctr"/>
                      <a:r>
                        <a:rPr lang="en-US" dirty="0"/>
                        <a:t>self-explanatory</a:t>
                      </a:r>
                    </a:p>
                  </a:txBody>
                  <a:tcPr/>
                </a:tc>
                <a:extLst>
                  <a:ext uri="{0D108BD9-81ED-4DB2-BD59-A6C34878D82A}">
                    <a16:rowId xmlns:a16="http://schemas.microsoft.com/office/drawing/2014/main" val="1857876738"/>
                  </a:ext>
                </a:extLst>
              </a:tr>
              <a:tr h="370840">
                <a:tc>
                  <a:txBody>
                    <a:bodyPr/>
                    <a:lstStyle/>
                    <a:p>
                      <a:pPr algn="ctr"/>
                      <a:r>
                        <a:rPr lang="en-US" dirty="0"/>
                        <a:t>capital-gain</a:t>
                      </a:r>
                    </a:p>
                  </a:txBody>
                  <a:tcPr/>
                </a:tc>
                <a:tc>
                  <a:txBody>
                    <a:bodyPr/>
                    <a:lstStyle/>
                    <a:p>
                      <a:pPr algn="ctr"/>
                      <a:r>
                        <a:rPr lang="en-US" dirty="0"/>
                        <a:t>numeric</a:t>
                      </a:r>
                    </a:p>
                  </a:txBody>
                  <a:tcPr/>
                </a:tc>
                <a:tc>
                  <a:txBody>
                    <a:bodyPr/>
                    <a:lstStyle/>
                    <a:p>
                      <a:pPr algn="ctr"/>
                      <a:r>
                        <a:rPr lang="en-US" dirty="0"/>
                        <a:t>Amount of capital gained by the person over a year</a:t>
                      </a:r>
                    </a:p>
                  </a:txBody>
                  <a:tcPr/>
                </a:tc>
                <a:extLst>
                  <a:ext uri="{0D108BD9-81ED-4DB2-BD59-A6C34878D82A}">
                    <a16:rowId xmlns:a16="http://schemas.microsoft.com/office/drawing/2014/main" val="644658915"/>
                  </a:ext>
                </a:extLst>
              </a:tr>
              <a:tr h="370840">
                <a:tc>
                  <a:txBody>
                    <a:bodyPr/>
                    <a:lstStyle/>
                    <a:p>
                      <a:pPr algn="ctr"/>
                      <a:r>
                        <a:rPr lang="en-US" dirty="0"/>
                        <a:t>capital-loss</a:t>
                      </a:r>
                    </a:p>
                  </a:txBody>
                  <a:tcPr/>
                </a:tc>
                <a:tc>
                  <a:txBody>
                    <a:bodyPr/>
                    <a:lstStyle/>
                    <a:p>
                      <a:pPr algn="ctr"/>
                      <a:r>
                        <a:rPr lang="en-US" dirty="0"/>
                        <a:t>numeric</a:t>
                      </a:r>
                    </a:p>
                  </a:txBody>
                  <a:tcPr/>
                </a:tc>
                <a:tc>
                  <a:txBody>
                    <a:bodyPr/>
                    <a:lstStyle/>
                    <a:p>
                      <a:pPr algn="ctr"/>
                      <a:r>
                        <a:rPr lang="en-US" dirty="0"/>
                        <a:t>Amount of capital lost by the person over a year</a:t>
                      </a:r>
                    </a:p>
                  </a:txBody>
                  <a:tcPr/>
                </a:tc>
                <a:extLst>
                  <a:ext uri="{0D108BD9-81ED-4DB2-BD59-A6C34878D82A}">
                    <a16:rowId xmlns:a16="http://schemas.microsoft.com/office/drawing/2014/main" val="919447780"/>
                  </a:ext>
                </a:extLst>
              </a:tr>
              <a:tr h="370840">
                <a:tc>
                  <a:txBody>
                    <a:bodyPr/>
                    <a:lstStyle/>
                    <a:p>
                      <a:pPr algn="ctr"/>
                      <a:r>
                        <a:rPr lang="en-US" dirty="0"/>
                        <a:t>hours-per-week</a:t>
                      </a:r>
                    </a:p>
                  </a:txBody>
                  <a:tcPr/>
                </a:tc>
                <a:tc>
                  <a:txBody>
                    <a:bodyPr/>
                    <a:lstStyle/>
                    <a:p>
                      <a:pPr algn="ctr"/>
                      <a:r>
                        <a:rPr lang="en-US" dirty="0"/>
                        <a:t>numeric</a:t>
                      </a:r>
                    </a:p>
                  </a:txBody>
                  <a:tcPr/>
                </a:tc>
                <a:tc>
                  <a:txBody>
                    <a:bodyPr/>
                    <a:lstStyle/>
                    <a:p>
                      <a:pPr algn="ctr"/>
                      <a:r>
                        <a:rPr lang="en-US" dirty="0"/>
                        <a:t>How many hours the person does work in a week</a:t>
                      </a:r>
                    </a:p>
                  </a:txBody>
                  <a:tcPr/>
                </a:tc>
                <a:extLst>
                  <a:ext uri="{0D108BD9-81ED-4DB2-BD59-A6C34878D82A}">
                    <a16:rowId xmlns:a16="http://schemas.microsoft.com/office/drawing/2014/main" val="475628711"/>
                  </a:ext>
                </a:extLst>
              </a:tr>
              <a:tr h="370840">
                <a:tc>
                  <a:txBody>
                    <a:bodyPr/>
                    <a:lstStyle/>
                    <a:p>
                      <a:pPr algn="ctr"/>
                      <a:r>
                        <a:rPr lang="en-US" dirty="0"/>
                        <a:t>native-country</a:t>
                      </a:r>
                    </a:p>
                  </a:txBody>
                  <a:tcPr/>
                </a:tc>
                <a:tc>
                  <a:txBody>
                    <a:bodyPr/>
                    <a:lstStyle/>
                    <a:p>
                      <a:pPr algn="ctr"/>
                      <a:r>
                        <a:rPr lang="en-US" dirty="0"/>
                        <a:t>string</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self-explanatory</a:t>
                      </a:r>
                    </a:p>
                  </a:txBody>
                  <a:tcPr/>
                </a:tc>
                <a:extLst>
                  <a:ext uri="{0D108BD9-81ED-4DB2-BD59-A6C34878D82A}">
                    <a16:rowId xmlns:a16="http://schemas.microsoft.com/office/drawing/2014/main" val="3582952979"/>
                  </a:ext>
                </a:extLst>
              </a:tr>
            </a:tbl>
          </a:graphicData>
        </a:graphic>
      </p:graphicFrame>
      <p:sp>
        <p:nvSpPr>
          <p:cNvPr id="7" name="Title 1">
            <a:extLst>
              <a:ext uri="{FF2B5EF4-FFF2-40B4-BE49-F238E27FC236}">
                <a16:creationId xmlns:a16="http://schemas.microsoft.com/office/drawing/2014/main" id="{A41A339F-534A-4449-B23C-0A444C5423AC}"/>
              </a:ext>
            </a:extLst>
          </p:cNvPr>
          <p:cNvSpPr txBox="1">
            <a:spLocks/>
          </p:cNvSpPr>
          <p:nvPr/>
        </p:nvSpPr>
        <p:spPr>
          <a:xfrm>
            <a:off x="3996437" y="0"/>
            <a:ext cx="3809746" cy="4909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400"/>
              <a:t>Dataset Description</a:t>
            </a:r>
            <a:endParaRPr lang="en-US" sz="2400" dirty="0"/>
          </a:p>
        </p:txBody>
      </p:sp>
    </p:spTree>
    <p:extLst>
      <p:ext uri="{BB962C8B-B14F-4D97-AF65-F5344CB8AC3E}">
        <p14:creationId xmlns:p14="http://schemas.microsoft.com/office/powerpoint/2010/main" val="3689320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887B87-960F-4E61-85F9-DBE599018317}"/>
              </a:ext>
            </a:extLst>
          </p:cNvPr>
          <p:cNvPicPr>
            <a:picLocks noChangeAspect="1"/>
          </p:cNvPicPr>
          <p:nvPr/>
        </p:nvPicPr>
        <p:blipFill>
          <a:blip r:embed="rId2"/>
          <a:stretch>
            <a:fillRect/>
          </a:stretch>
        </p:blipFill>
        <p:spPr>
          <a:xfrm>
            <a:off x="2860831" y="578747"/>
            <a:ext cx="5891772" cy="187138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3195E9A-A8C4-4834-A8CD-A37E7974E393}"/>
              </a:ext>
            </a:extLst>
          </p:cNvPr>
          <p:cNvPicPr>
            <a:picLocks noChangeAspect="1"/>
          </p:cNvPicPr>
          <p:nvPr/>
        </p:nvPicPr>
        <p:blipFill>
          <a:blip r:embed="rId3"/>
          <a:stretch>
            <a:fillRect/>
          </a:stretch>
        </p:blipFill>
        <p:spPr>
          <a:xfrm>
            <a:off x="387381" y="2950403"/>
            <a:ext cx="6276496" cy="155841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A25F41D3-B116-436E-943B-504A7E81A869}"/>
              </a:ext>
            </a:extLst>
          </p:cNvPr>
          <p:cNvSpPr txBox="1"/>
          <p:nvPr/>
        </p:nvSpPr>
        <p:spPr>
          <a:xfrm>
            <a:off x="1351329" y="1160495"/>
            <a:ext cx="1400879" cy="630942"/>
          </a:xfrm>
          <a:prstGeom prst="rect">
            <a:avLst/>
          </a:prstGeom>
          <a:noFill/>
        </p:spPr>
        <p:txBody>
          <a:bodyPr wrap="square" rtlCol="0">
            <a:spAutoFit/>
          </a:bodyPr>
          <a:lstStyle/>
          <a:p>
            <a:pPr algn="ctr"/>
            <a:r>
              <a:rPr lang="en-US" sz="1100" i="1" dirty="0" err="1">
                <a:solidFill>
                  <a:schemeClr val="accent2">
                    <a:lumMod val="60000"/>
                    <a:lumOff val="40000"/>
                  </a:schemeClr>
                </a:solidFill>
              </a:rPr>
              <a:t>adult.data</a:t>
            </a:r>
            <a:r>
              <a:rPr lang="en-US" sz="1100" i="1" dirty="0">
                <a:solidFill>
                  <a:schemeClr val="accent2">
                    <a:lumMod val="60000"/>
                    <a:lumOff val="40000"/>
                  </a:schemeClr>
                </a:solidFill>
              </a:rPr>
              <a:t> </a:t>
            </a:r>
            <a:r>
              <a:rPr lang="en-US" sz="1100" i="1" dirty="0">
                <a:solidFill>
                  <a:schemeClr val="tx2">
                    <a:lumMod val="10000"/>
                  </a:schemeClr>
                </a:solidFill>
              </a:rPr>
              <a:t>file</a:t>
            </a:r>
          </a:p>
          <a:p>
            <a:pPr algn="ctr"/>
            <a:endParaRPr lang="en-US" sz="1200" dirty="0">
              <a:solidFill>
                <a:schemeClr val="tx2">
                  <a:lumMod val="10000"/>
                </a:schemeClr>
              </a:solidFill>
            </a:endParaRPr>
          </a:p>
          <a:p>
            <a:pPr algn="ctr"/>
            <a:r>
              <a:rPr lang="en-US" sz="1200" dirty="0">
                <a:solidFill>
                  <a:schemeClr val="tx2">
                    <a:lumMod val="10000"/>
                  </a:schemeClr>
                </a:solidFill>
              </a:rPr>
              <a:t>(Training Data)</a:t>
            </a:r>
          </a:p>
        </p:txBody>
      </p:sp>
      <p:sp>
        <p:nvSpPr>
          <p:cNvPr id="9" name="TextBox 8">
            <a:extLst>
              <a:ext uri="{FF2B5EF4-FFF2-40B4-BE49-F238E27FC236}">
                <a16:creationId xmlns:a16="http://schemas.microsoft.com/office/drawing/2014/main" id="{C2D82721-AC89-46AF-8215-9495C3C33C0B}"/>
              </a:ext>
            </a:extLst>
          </p:cNvPr>
          <p:cNvSpPr txBox="1"/>
          <p:nvPr/>
        </p:nvSpPr>
        <p:spPr>
          <a:xfrm>
            <a:off x="6810702" y="3375665"/>
            <a:ext cx="1400879" cy="630942"/>
          </a:xfrm>
          <a:prstGeom prst="rect">
            <a:avLst/>
          </a:prstGeom>
          <a:noFill/>
        </p:spPr>
        <p:txBody>
          <a:bodyPr wrap="square" rtlCol="0">
            <a:spAutoFit/>
          </a:bodyPr>
          <a:lstStyle/>
          <a:p>
            <a:pPr algn="ctr"/>
            <a:r>
              <a:rPr lang="en-US" sz="1100" i="1" dirty="0" err="1">
                <a:solidFill>
                  <a:schemeClr val="accent2">
                    <a:lumMod val="60000"/>
                    <a:lumOff val="40000"/>
                  </a:schemeClr>
                </a:solidFill>
              </a:rPr>
              <a:t>adult.test</a:t>
            </a:r>
            <a:r>
              <a:rPr lang="en-US" sz="1100" i="1" dirty="0">
                <a:solidFill>
                  <a:schemeClr val="accent2">
                    <a:lumMod val="60000"/>
                    <a:lumOff val="40000"/>
                  </a:schemeClr>
                </a:solidFill>
              </a:rPr>
              <a:t> </a:t>
            </a:r>
            <a:r>
              <a:rPr lang="en-US" sz="1100" i="1" dirty="0">
                <a:solidFill>
                  <a:schemeClr val="tx2">
                    <a:lumMod val="10000"/>
                  </a:schemeClr>
                </a:solidFill>
              </a:rPr>
              <a:t>file</a:t>
            </a:r>
          </a:p>
          <a:p>
            <a:pPr algn="ctr"/>
            <a:endParaRPr lang="en-US" sz="1200" dirty="0">
              <a:solidFill>
                <a:schemeClr val="tx2">
                  <a:lumMod val="10000"/>
                </a:schemeClr>
              </a:solidFill>
            </a:endParaRPr>
          </a:p>
          <a:p>
            <a:pPr algn="ctr"/>
            <a:r>
              <a:rPr lang="en-US" sz="1200" dirty="0">
                <a:solidFill>
                  <a:schemeClr val="tx2">
                    <a:lumMod val="10000"/>
                  </a:schemeClr>
                </a:solidFill>
              </a:rPr>
              <a:t>(Testing Data)</a:t>
            </a:r>
          </a:p>
        </p:txBody>
      </p:sp>
      <p:sp>
        <p:nvSpPr>
          <p:cNvPr id="10" name="Title 1">
            <a:extLst>
              <a:ext uri="{FF2B5EF4-FFF2-40B4-BE49-F238E27FC236}">
                <a16:creationId xmlns:a16="http://schemas.microsoft.com/office/drawing/2014/main" id="{1581C9EF-6A67-4286-8FB2-CA48A5F2F650}"/>
              </a:ext>
            </a:extLst>
          </p:cNvPr>
          <p:cNvSpPr txBox="1">
            <a:spLocks/>
          </p:cNvSpPr>
          <p:nvPr/>
        </p:nvSpPr>
        <p:spPr>
          <a:xfrm>
            <a:off x="3996437" y="0"/>
            <a:ext cx="3809746" cy="49098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4400"/>
              <a:buFont typeface="Roboto Slab"/>
              <a:buNone/>
              <a:defRPr sz="4400" b="1" i="0" u="none" strike="noStrike" cap="none">
                <a:solidFill>
                  <a:schemeClr val="accent1"/>
                </a:solidFill>
                <a:latin typeface="Roboto Slab"/>
                <a:ea typeface="Roboto Slab"/>
                <a:cs typeface="Roboto Slab"/>
                <a:sym typeface="Roboto Slab"/>
              </a:defRPr>
            </a:lvl9pPr>
          </a:lstStyle>
          <a:p>
            <a:r>
              <a:rPr lang="en-US" sz="2400"/>
              <a:t>Dataset Description</a:t>
            </a:r>
            <a:endParaRPr lang="en-US" sz="2400" dirty="0"/>
          </a:p>
        </p:txBody>
      </p:sp>
    </p:spTree>
    <p:extLst>
      <p:ext uri="{BB962C8B-B14F-4D97-AF65-F5344CB8AC3E}">
        <p14:creationId xmlns:p14="http://schemas.microsoft.com/office/powerpoint/2010/main" val="2191361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93E98-CA05-4964-B6C5-8624F8D0021D}"/>
              </a:ext>
            </a:extLst>
          </p:cNvPr>
          <p:cNvSpPr>
            <a:spLocks noGrp="1"/>
          </p:cNvSpPr>
          <p:nvPr>
            <p:ph type="ctrTitle"/>
          </p:nvPr>
        </p:nvSpPr>
        <p:spPr>
          <a:xfrm>
            <a:off x="3987427" y="57191"/>
            <a:ext cx="3917853" cy="477693"/>
          </a:xfrm>
        </p:spPr>
        <p:txBody>
          <a:bodyPr/>
          <a:lstStyle/>
          <a:p>
            <a:r>
              <a:rPr lang="en-US" sz="2400" dirty="0"/>
              <a:t>Create the data frames</a:t>
            </a:r>
          </a:p>
        </p:txBody>
      </p:sp>
      <p:pic>
        <p:nvPicPr>
          <p:cNvPr id="4" name="Picture 3">
            <a:extLst>
              <a:ext uri="{FF2B5EF4-FFF2-40B4-BE49-F238E27FC236}">
                <a16:creationId xmlns:a16="http://schemas.microsoft.com/office/drawing/2014/main" id="{EFE753AB-BBF9-4134-B0C3-B4F572B0A506}"/>
              </a:ext>
            </a:extLst>
          </p:cNvPr>
          <p:cNvPicPr>
            <a:picLocks noChangeAspect="1"/>
          </p:cNvPicPr>
          <p:nvPr/>
        </p:nvPicPr>
        <p:blipFill>
          <a:blip r:embed="rId2"/>
          <a:stretch>
            <a:fillRect/>
          </a:stretch>
        </p:blipFill>
        <p:spPr>
          <a:xfrm>
            <a:off x="732330" y="1539034"/>
            <a:ext cx="5870564" cy="1379422"/>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9E7A1DD-CC50-45E1-92AE-1AD3B4140FA4}"/>
              </a:ext>
            </a:extLst>
          </p:cNvPr>
          <p:cNvPicPr>
            <a:picLocks noChangeAspect="1"/>
          </p:cNvPicPr>
          <p:nvPr/>
        </p:nvPicPr>
        <p:blipFill>
          <a:blip r:embed="rId3"/>
          <a:stretch>
            <a:fillRect/>
          </a:stretch>
        </p:blipFill>
        <p:spPr>
          <a:xfrm>
            <a:off x="732330" y="791356"/>
            <a:ext cx="5832884" cy="47769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9BC7E555-2530-437B-9017-887B830C764C}"/>
              </a:ext>
            </a:extLst>
          </p:cNvPr>
          <p:cNvPicPr>
            <a:picLocks noChangeAspect="1"/>
          </p:cNvPicPr>
          <p:nvPr/>
        </p:nvPicPr>
        <p:blipFill>
          <a:blip r:embed="rId4"/>
          <a:stretch>
            <a:fillRect/>
          </a:stretch>
        </p:blipFill>
        <p:spPr>
          <a:xfrm>
            <a:off x="6721898" y="2977933"/>
            <a:ext cx="1702114" cy="15687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8378724"/>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744</TotalTime>
  <Words>706</Words>
  <Application>Microsoft Office PowerPoint</Application>
  <PresentationFormat>Presentazione su schermo (16:9)</PresentationFormat>
  <Paragraphs>235</Paragraphs>
  <Slides>68</Slides>
  <Notes>7</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68</vt:i4>
      </vt:variant>
    </vt:vector>
  </HeadingPairs>
  <TitlesOfParts>
    <vt:vector size="73" baseType="lpstr">
      <vt:lpstr>Roboto Slab</vt:lpstr>
      <vt:lpstr>Arial</vt:lpstr>
      <vt:lpstr>Source Sans Pro</vt:lpstr>
      <vt:lpstr>Calibri</vt:lpstr>
      <vt:lpstr>Cordelia template</vt:lpstr>
      <vt:lpstr>Income Classification Using Apache Spark and Machine Learning</vt:lpstr>
      <vt:lpstr>1. Introduction</vt:lpstr>
      <vt:lpstr>Presentazione standard di PowerPoint</vt:lpstr>
      <vt:lpstr>2. Exploring the Dataset</vt:lpstr>
      <vt:lpstr>Dataset</vt:lpstr>
      <vt:lpstr>Dataset Description</vt:lpstr>
      <vt:lpstr>Presentazione standard di PowerPoint</vt:lpstr>
      <vt:lpstr>Presentazione standard di PowerPoint</vt:lpstr>
      <vt:lpstr>Create the data frames</vt:lpstr>
      <vt:lpstr>Dataframe Schema</vt:lpstr>
      <vt:lpstr>Fix test dataframe schema</vt:lpstr>
      <vt:lpstr>Merge train and test data frames</vt:lpstr>
      <vt:lpstr>Numerical Columns Summary</vt:lpstr>
      <vt:lpstr>3. Data Cleaning</vt:lpstr>
      <vt:lpstr>Get column distinct values</vt:lpstr>
      <vt:lpstr>Get column distinct values</vt:lpstr>
      <vt:lpstr>Handling data frame null values</vt:lpstr>
      <vt:lpstr> Strip values of categorical columns</vt:lpstr>
      <vt:lpstr> Show dataframe null values</vt:lpstr>
      <vt:lpstr> Drop dataframe null values</vt:lpstr>
      <vt:lpstr> Histogram function</vt:lpstr>
      <vt:lpstr> Pie Chart function</vt:lpstr>
      <vt:lpstr>Age attribute</vt:lpstr>
      <vt:lpstr>Work class attribute</vt:lpstr>
      <vt:lpstr>Education attribute</vt:lpstr>
      <vt:lpstr>Education num attribute</vt:lpstr>
      <vt:lpstr>Marital status attribute</vt:lpstr>
      <vt:lpstr>Occupation attribute</vt:lpstr>
      <vt:lpstr>Relationship attribute</vt:lpstr>
      <vt:lpstr>Race attribute</vt:lpstr>
      <vt:lpstr>Sex attribute</vt:lpstr>
      <vt:lpstr>Capital gain attribute</vt:lpstr>
      <vt:lpstr>Capital loss attribute</vt:lpstr>
      <vt:lpstr>Hours per week attribute</vt:lpstr>
      <vt:lpstr>Native country attribute</vt:lpstr>
      <vt:lpstr>Income attribute</vt:lpstr>
      <vt:lpstr>4. Feature Engineering</vt:lpstr>
      <vt:lpstr>Categorize age attribute</vt:lpstr>
      <vt:lpstr>Categorize age attribute</vt:lpstr>
      <vt:lpstr>Presentazione standard di PowerPoint</vt:lpstr>
      <vt:lpstr>Presentazione standard di PowerPoint</vt:lpstr>
      <vt:lpstr>fnlwgt attribute</vt:lpstr>
      <vt:lpstr>Presentazione standard di PowerPoint</vt:lpstr>
      <vt:lpstr>Presentazione standard di PowerPoint</vt:lpstr>
      <vt:lpstr>Presentazione standard di PowerPoint</vt:lpstr>
      <vt:lpstr>Drop the education num attribute</vt:lpstr>
      <vt:lpstr>Presentazione standard di PowerPoint</vt:lpstr>
      <vt:lpstr>Presentazione standard di PowerPoint</vt:lpstr>
      <vt:lpstr>Categorize hours per week  attribute</vt:lpstr>
      <vt:lpstr>Categorize hours per week  attribute</vt:lpstr>
      <vt:lpstr>Convert income attribute to numerical</vt:lpstr>
      <vt:lpstr>Convert income attribute to numerical</vt:lpstr>
      <vt:lpstr>Final dataframe schema</vt:lpstr>
      <vt:lpstr>5. Model Training</vt:lpstr>
      <vt:lpstr>Create a pipeline</vt:lpstr>
      <vt:lpstr>Split the dataframe to train and test sets</vt:lpstr>
      <vt:lpstr>Decision Tree Classifier</vt:lpstr>
      <vt:lpstr>Decision Tree Classifier</vt:lpstr>
      <vt:lpstr>Random Forest Classifier</vt:lpstr>
      <vt:lpstr>Random Forest Classifier</vt:lpstr>
      <vt:lpstr>Linear SVC</vt:lpstr>
      <vt:lpstr>Linear SVC</vt:lpstr>
      <vt:lpstr>Linear Regression</vt:lpstr>
      <vt:lpstr>Linear Regression</vt:lpstr>
      <vt:lpstr>GBT Classifier</vt:lpstr>
      <vt:lpstr>GBT Classifier</vt:lpstr>
      <vt:lpstr>Comparing models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Income Classification Using Apache Spark and Machine Learning</dc:title>
  <cp:lastModifiedBy>Mona Kashani</cp:lastModifiedBy>
  <cp:revision>152</cp:revision>
  <dcterms:modified xsi:type="dcterms:W3CDTF">2022-10-25T07:22:17Z</dcterms:modified>
</cp:coreProperties>
</file>